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1"/>
  </p:notesMasterIdLst>
  <p:sldIdLst>
    <p:sldId id="2767" r:id="rId5"/>
    <p:sldId id="263" r:id="rId6"/>
    <p:sldId id="2768" r:id="rId7"/>
    <p:sldId id="2769" r:id="rId8"/>
    <p:sldId id="268" r:id="rId9"/>
    <p:sldId id="257" r:id="rId10"/>
    <p:sldId id="2770" r:id="rId11"/>
    <p:sldId id="2771" r:id="rId12"/>
    <p:sldId id="261" r:id="rId13"/>
    <p:sldId id="265" r:id="rId14"/>
    <p:sldId id="260" r:id="rId15"/>
    <p:sldId id="2772" r:id="rId16"/>
    <p:sldId id="2773" r:id="rId17"/>
    <p:sldId id="2774" r:id="rId18"/>
    <p:sldId id="2775" r:id="rId19"/>
    <p:sldId id="2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24"/>
    <p:restoredTop sz="94695"/>
  </p:normalViewPr>
  <p:slideViewPr>
    <p:cSldViewPr snapToGrid="0">
      <p:cViewPr varScale="1">
        <p:scale>
          <a:sx n="150" d="100"/>
          <a:sy n="150" d="100"/>
        </p:scale>
        <p:origin x="97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2D05EE-1874-40CA-ACBB-AAFE8CEAEC56}" type="datetimeFigureOut">
              <a:t>4/30/2025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B9498-FDEE-4498-AC3A-C83DFCC8A50A}" type="slidenum">
              <a:t>‹#›</a:t>
            </a:fld>
            <a:endParaRPr lang="en-US" dirty="0"/>
          </a:p>
        </p:txBody>
      </p:sp>
    </p:spTree>
    <p:extLst>
      <p:ext uri="{BB962C8B-B14F-4D97-AF65-F5344CB8AC3E}">
        <p14:creationId xmlns:p14="http://schemas.microsoft.com/office/powerpoint/2010/main" val="900776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65C32D-63EE-4133-9108-A2BD34E475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162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DD6F49-EBB7-4CCF-97A8-E526BB28BB69}" type="slidenum">
              <a:rPr lang="en-US" smtClean="0"/>
              <a:t>2</a:t>
            </a:fld>
            <a:endParaRPr lang="en-US" dirty="0"/>
          </a:p>
        </p:txBody>
      </p:sp>
    </p:spTree>
    <p:extLst>
      <p:ext uri="{BB962C8B-B14F-4D97-AF65-F5344CB8AC3E}">
        <p14:creationId xmlns:p14="http://schemas.microsoft.com/office/powerpoint/2010/main" val="1761072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20A53-D1A7-5320-DE25-72E4C4F4C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6CA278-0CAA-B23F-A5F6-F277B32925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34D3B0-FA20-14E7-2753-CBE1AD0C72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22895C-2A76-C40D-29E0-6B0F92238385}"/>
              </a:ext>
            </a:extLst>
          </p:cNvPr>
          <p:cNvSpPr>
            <a:spLocks noGrp="1"/>
          </p:cNvSpPr>
          <p:nvPr>
            <p:ph type="sldNum" sz="quarter" idx="5"/>
          </p:nvPr>
        </p:nvSpPr>
        <p:spPr/>
        <p:txBody>
          <a:bodyPr/>
          <a:lstStyle/>
          <a:p>
            <a:fld id="{BFDD6F49-EBB7-4CCF-97A8-E526BB28BB69}" type="slidenum">
              <a:rPr lang="en-US" smtClean="0"/>
              <a:t>3</a:t>
            </a:fld>
            <a:endParaRPr lang="en-US" dirty="0"/>
          </a:p>
        </p:txBody>
      </p:sp>
    </p:spTree>
    <p:extLst>
      <p:ext uri="{BB962C8B-B14F-4D97-AF65-F5344CB8AC3E}">
        <p14:creationId xmlns:p14="http://schemas.microsoft.com/office/powerpoint/2010/main" val="3230447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23493-9B92-F4C7-724B-171351EF1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3B524-9F0A-4270-335F-2CE0B7725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4BC44-CD3D-F469-38A3-68840F616D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4367B3-46D6-2193-527B-95755F7308E8}"/>
              </a:ext>
            </a:extLst>
          </p:cNvPr>
          <p:cNvSpPr>
            <a:spLocks noGrp="1"/>
          </p:cNvSpPr>
          <p:nvPr>
            <p:ph type="sldNum" sz="quarter" idx="5"/>
          </p:nvPr>
        </p:nvSpPr>
        <p:spPr/>
        <p:txBody>
          <a:bodyPr/>
          <a:lstStyle/>
          <a:p>
            <a:fld id="{BFDD6F49-EBB7-4CCF-97A8-E526BB28BB69}" type="slidenum">
              <a:rPr lang="en-US" smtClean="0"/>
              <a:t>4</a:t>
            </a:fld>
            <a:endParaRPr lang="en-US" dirty="0"/>
          </a:p>
        </p:txBody>
      </p:sp>
    </p:spTree>
    <p:extLst>
      <p:ext uri="{BB962C8B-B14F-4D97-AF65-F5344CB8AC3E}">
        <p14:creationId xmlns:p14="http://schemas.microsoft.com/office/powerpoint/2010/main" val="2466369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all input is malicious. Use an "accept known good" input validation strategy, i.e., use an allow list of acceptable inputs that strictly conform to specifications. Reject any input that does not strictly conform to specifications, or transform it into something that does. Do not rely exclusively on looking for malicious or malformed inputs (i.e., do not rely on a deny list). However, deny lists can be useful for detecting potential attacks or determining which inputs are so malformed that they should be rejected outright.</a:t>
            </a:r>
          </a:p>
          <a:p>
            <a:endParaRPr lang="en-US" dirty="0"/>
          </a:p>
          <a:p>
            <a:r>
              <a:rPr lang="en-US" dirty="0"/>
              <a:t>When performing input validation, consider all potentially relevant properties, including length, type of input, the full range of acceptable values, missing or extra inputs, syntax, consistency across related fields, and conformance to business rules. As an example of business rule logic, "boat" may be syntactically valid because it only contains alphanumeric characters, but it is not valid if you are expecting colors such as "red" or "blue."</a:t>
            </a:r>
          </a:p>
          <a:p>
            <a:endParaRPr lang="en-US" dirty="0"/>
          </a:p>
          <a:p>
            <a:r>
              <a:rPr lang="en-US" dirty="0"/>
              <a:t>For filenames, use stringent allow lists that limit the character set to be used. If feasible, only allow a single "." character in the filename to avoid weaknesses, and exclude directory separators such as "/". Use an allow list of allowable file extensions.</a:t>
            </a:r>
          </a:p>
        </p:txBody>
      </p:sp>
      <p:sp>
        <p:nvSpPr>
          <p:cNvPr id="4" name="Slide Number Placeholder 3"/>
          <p:cNvSpPr>
            <a:spLocks noGrp="1"/>
          </p:cNvSpPr>
          <p:nvPr>
            <p:ph type="sldNum" sz="quarter" idx="5"/>
          </p:nvPr>
        </p:nvSpPr>
        <p:spPr/>
        <p:txBody>
          <a:bodyPr/>
          <a:lstStyle/>
          <a:p>
            <a:fld id="{509B9498-FDEE-4498-AC3A-C83DFCC8A50A}" type="slidenum">
              <a:rPr lang="en-US" smtClean="0"/>
              <a:t>8</a:t>
            </a:fld>
            <a:endParaRPr lang="en-US" dirty="0"/>
          </a:p>
        </p:txBody>
      </p:sp>
    </p:spTree>
    <p:extLst>
      <p:ext uri="{BB962C8B-B14F-4D97-AF65-F5344CB8AC3E}">
        <p14:creationId xmlns:p14="http://schemas.microsoft.com/office/powerpoint/2010/main" val="4008308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31172" y="3425399"/>
            <a:ext cx="7685140" cy="2621154"/>
          </a:xfrm>
        </p:spPr>
        <p:txBody>
          <a:bodyPr anchor="b">
            <a:noAutofit/>
          </a:bodyPr>
          <a:lstStyle>
            <a:lvl1pPr algn="l">
              <a:defRPr sz="7200">
                <a:solidFill>
                  <a:schemeClr val="bg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31172" y="415057"/>
            <a:ext cx="7685139" cy="141409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B04EF954-66B1-4168-AF40-97F3DAF43FC4}"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611351099"/>
      </p:ext>
    </p:extLst>
  </p:cSld>
  <p:clrMapOvr>
    <a:masterClrMapping/>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691006" y="998230"/>
            <a:ext cx="3951469" cy="1947672"/>
          </a:xfrm>
        </p:spPr>
        <p:txBody>
          <a:bodyPr anchor="b">
            <a:noAutofit/>
          </a:bodyPr>
          <a:lstStyle>
            <a:lvl1pPr>
              <a:defRPr sz="4400"/>
            </a:lvl1pPr>
          </a:lstStyle>
          <a:p>
            <a:r>
              <a:rPr lang="en-US" dirty="0"/>
              <a:t>Click to edit Master title style</a:t>
            </a:r>
          </a:p>
        </p:txBody>
      </p:sp>
      <p:sp>
        <p:nvSpPr>
          <p:cNvPr id="9" name="Picture Placeholder 3">
            <a:extLst>
              <a:ext uri="{FF2B5EF4-FFF2-40B4-BE49-F238E27FC236}">
                <a16:creationId xmlns:a16="http://schemas.microsoft.com/office/drawing/2014/main" id="{DD60ACDC-1760-F721-E270-0D2FC4872DF2}"/>
              </a:ext>
            </a:extLst>
          </p:cNvPr>
          <p:cNvSpPr>
            <a:spLocks noGrp="1"/>
          </p:cNvSpPr>
          <p:nvPr>
            <p:ph type="pic" sz="quarter" idx="15"/>
          </p:nvPr>
        </p:nvSpPr>
        <p:spPr>
          <a:xfrm>
            <a:off x="0" y="0"/>
            <a:ext cx="7002464" cy="6399152"/>
          </a:xfrm>
          <a:custGeom>
            <a:avLst/>
            <a:gdLst>
              <a:gd name="connsiteX0" fmla="*/ 0 w 7002464"/>
              <a:gd name="connsiteY0" fmla="*/ 0 h 6399152"/>
              <a:gd name="connsiteX1" fmla="*/ 7002464 w 7002464"/>
              <a:gd name="connsiteY1" fmla="*/ 0 h 6399152"/>
              <a:gd name="connsiteX2" fmla="*/ 7002464 w 7002464"/>
              <a:gd name="connsiteY2" fmla="*/ 5797156 h 6399152"/>
              <a:gd name="connsiteX3" fmla="*/ 6400468 w 7002464"/>
              <a:gd name="connsiteY3" fmla="*/ 6399152 h 6399152"/>
              <a:gd name="connsiteX4" fmla="*/ 0 w 7002464"/>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464" h="6399152">
                <a:moveTo>
                  <a:pt x="0" y="0"/>
                </a:moveTo>
                <a:lnTo>
                  <a:pt x="7002464" y="0"/>
                </a:lnTo>
                <a:lnTo>
                  <a:pt x="7002464" y="5797156"/>
                </a:lnTo>
                <a:cubicBezTo>
                  <a:pt x="7002464" y="6129629"/>
                  <a:pt x="6732941" y="6399152"/>
                  <a:pt x="6400468" y="6399152"/>
                </a:cubicBezTo>
                <a:lnTo>
                  <a:pt x="0" y="639915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691007" y="3099815"/>
            <a:ext cx="3951469" cy="3084599"/>
          </a:xfrm>
        </p:spPr>
        <p:txBody>
          <a:bodyPr>
            <a:normAutofit/>
          </a:bodyPr>
          <a:lstStyle>
            <a:lvl1pPr marL="342900" indent="-342900">
              <a:buFont typeface="+mj-lt"/>
              <a:buAutoNum type="arabicPeriod"/>
              <a:defRPr sz="1800"/>
            </a:lvl1pPr>
            <a:lvl2pPr marL="571500" indent="-342900">
              <a:buFont typeface="+mj-lt"/>
              <a:buAutoNum type="alphaLcPeriod"/>
              <a:defRPr sz="1600"/>
            </a:lvl2pPr>
            <a:lvl3pPr marL="800100" indent="-342900">
              <a:buFont typeface="+mj-lt"/>
              <a:buAutoNum type="romanLcPeriod"/>
              <a:defRPr sz="1400"/>
            </a:lvl3pPr>
            <a:lvl4pPr marL="914400" indent="-228600">
              <a:buFont typeface="+mj-lt"/>
              <a:buAutoNum type="arabicParenR"/>
              <a:defRPr sz="1200"/>
            </a:lvl4pPr>
            <a:lvl5pPr marL="1143000" indent="-228600">
              <a:buFont typeface="+mj-lt"/>
              <a:buAutoNum type="alphaLcParen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C747D10D-DAA6-49BD-BCDC-42DE71F72A89}"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8281630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479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31313"/>
                </a:solidFill>
                <a:effectLst/>
                <a:uLnTx/>
                <a:uFillTx/>
                <a:latin typeface="Neue Haas Grotesk Text Pro"/>
                <a:ea typeface="+mn-ea"/>
                <a:cs typeface="+mn-cs"/>
              </a:rPr>
              <a:t>Click to edit Master text styles</a:t>
            </a:r>
          </a:p>
          <a:p>
            <a:pPr marL="4572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131313"/>
                </a:solidFill>
                <a:effectLst/>
                <a:uLnTx/>
                <a:uFillTx/>
                <a:latin typeface="Neue Haas Grotesk Text Pro"/>
                <a:ea typeface="+mn-ea"/>
                <a:cs typeface="+mn-cs"/>
              </a:rPr>
              <a:t>Second level</a:t>
            </a:r>
          </a:p>
          <a:p>
            <a:pPr marL="685800" marR="0" lvl="2"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31313"/>
                </a:solidFill>
                <a:effectLst/>
                <a:uLnTx/>
                <a:uFillTx/>
                <a:latin typeface="Neue Haas Grotesk Text Pro"/>
                <a:ea typeface="+mn-ea"/>
                <a:cs typeface="+mn-cs"/>
              </a:rPr>
              <a:t>Third level</a:t>
            </a:r>
          </a:p>
          <a:p>
            <a:pPr marL="914400" marR="0" lvl="3"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31313"/>
                </a:solidFill>
                <a:effectLst/>
                <a:uLnTx/>
                <a:uFillTx/>
                <a:latin typeface="Neue Haas Grotesk Text Pro"/>
                <a:ea typeface="+mn-ea"/>
                <a:cs typeface="+mn-cs"/>
              </a:rPr>
              <a:t>Fourth level</a:t>
            </a:r>
          </a:p>
          <a:p>
            <a:pPr marL="1143000" marR="0" lvl="4"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131313"/>
                </a:solidFill>
                <a:effectLst/>
                <a:uLnTx/>
                <a:uFillTx/>
                <a:latin typeface="Neue Haas Grotesk Text Pro"/>
                <a:ea typeface="+mn-ea"/>
                <a:cs typeface="+mn-cs"/>
              </a:rPr>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99C55D-C47D-42B9-AD20-3E2CCE08596C}"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83164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1EA44AD-1FB0-4882-B380-D102D5E41B49}"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30317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21FD0E9-BB2A-40F4-9FCA-339953EA9BCB}"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64539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79"/>
            <a:ext cx="4032505" cy="3621024"/>
          </a:xfrm>
        </p:spPr>
        <p:txBody>
          <a:bodyPr anchor="t">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422392" y="640715"/>
            <a:ext cx="5968098"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82DCE86-7B4C-43EC-801D-4B957536C306}"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72960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425696" y="640080"/>
            <a:ext cx="715975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FD3FCD9-BE24-4676-9D2E-63D9ED82EDA2}"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24222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CA290A-121B-47D5-B4CD-63E70D76A5D5}"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16629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CE823DF8-AABE-3B17-254E-81CD7CA2B5BF}"/>
              </a:ext>
            </a:extLst>
          </p:cNvPr>
          <p:cNvSpPr>
            <a:spLocks noGrp="1"/>
          </p:cNvSpPr>
          <p:nvPr>
            <p:ph type="pic" sz="quarter" idx="15"/>
          </p:nvPr>
        </p:nvSpPr>
        <p:spPr>
          <a:xfrm>
            <a:off x="5737594" y="0"/>
            <a:ext cx="6454406" cy="6399152"/>
          </a:xfrm>
          <a:custGeom>
            <a:avLst/>
            <a:gdLst>
              <a:gd name="connsiteX0" fmla="*/ 0 w 6454406"/>
              <a:gd name="connsiteY0" fmla="*/ 0 h 6399152"/>
              <a:gd name="connsiteX1" fmla="*/ 6454406 w 6454406"/>
              <a:gd name="connsiteY1" fmla="*/ 0 h 6399152"/>
              <a:gd name="connsiteX2" fmla="*/ 6454406 w 6454406"/>
              <a:gd name="connsiteY2" fmla="*/ 6399152 h 6399152"/>
              <a:gd name="connsiteX3" fmla="*/ 601995 w 6454406"/>
              <a:gd name="connsiteY3" fmla="*/ 6399152 h 6399152"/>
              <a:gd name="connsiteX4" fmla="*/ 0 w 6454406"/>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6" h="6399152">
                <a:moveTo>
                  <a:pt x="0" y="0"/>
                </a:moveTo>
                <a:lnTo>
                  <a:pt x="6454406" y="0"/>
                </a:lnTo>
                <a:lnTo>
                  <a:pt x="6454406"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60A58D8-7EDF-40A6-A98C-8CBDF59A319E}"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84812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6F26914B-7405-10AB-A859-8165D7B1A93C}"/>
              </a:ext>
            </a:extLst>
          </p:cNvPr>
          <p:cNvSpPr>
            <a:spLocks noGrp="1"/>
          </p:cNvSpPr>
          <p:nvPr>
            <p:ph type="pic" sz="quarter" idx="15"/>
          </p:nvPr>
        </p:nvSpPr>
        <p:spPr>
          <a:xfrm>
            <a:off x="0" y="1"/>
            <a:ext cx="6591300" cy="6410303"/>
          </a:xfrm>
          <a:custGeom>
            <a:avLst/>
            <a:gdLst>
              <a:gd name="connsiteX0" fmla="*/ 0 w 6591300"/>
              <a:gd name="connsiteY0" fmla="*/ 0 h 6410303"/>
              <a:gd name="connsiteX1" fmla="*/ 6591300 w 6591300"/>
              <a:gd name="connsiteY1" fmla="*/ 0 h 6410303"/>
              <a:gd name="connsiteX2" fmla="*/ 6591300 w 6591300"/>
              <a:gd name="connsiteY2" fmla="*/ 5807073 h 6410303"/>
              <a:gd name="connsiteX3" fmla="*/ 5988070 w 6591300"/>
              <a:gd name="connsiteY3" fmla="*/ 6410303 h 6410303"/>
              <a:gd name="connsiteX4" fmla="*/ 0 w 6591300"/>
              <a:gd name="connsiteY4" fmla="*/ 6410303 h 6410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410303">
                <a:moveTo>
                  <a:pt x="0" y="0"/>
                </a:moveTo>
                <a:lnTo>
                  <a:pt x="6591300" y="0"/>
                </a:lnTo>
                <a:lnTo>
                  <a:pt x="6591300" y="5807073"/>
                </a:lnTo>
                <a:cubicBezTo>
                  <a:pt x="6591300" y="6140228"/>
                  <a:pt x="6321225" y="6410303"/>
                  <a:pt x="5988070" y="6410303"/>
                </a:cubicBezTo>
                <a:lnTo>
                  <a:pt x="0" y="6410303"/>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16DF7C3E-B5DF-4043-B2F9-CD94B277B81B}"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70250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58FA1BA0-D099-705F-F85E-3FBC782F7651}"/>
              </a:ext>
            </a:extLst>
          </p:cNvPr>
          <p:cNvSpPr>
            <a:spLocks noGrp="1"/>
          </p:cNvSpPr>
          <p:nvPr>
            <p:ph type="pic" sz="quarter" idx="15"/>
          </p:nvPr>
        </p:nvSpPr>
        <p:spPr>
          <a:xfrm>
            <a:off x="4502843" y="2"/>
            <a:ext cx="7689157" cy="6399151"/>
          </a:xfrm>
          <a:custGeom>
            <a:avLst/>
            <a:gdLst>
              <a:gd name="connsiteX0" fmla="*/ 0 w 7689157"/>
              <a:gd name="connsiteY0" fmla="*/ 0 h 6399151"/>
              <a:gd name="connsiteX1" fmla="*/ 7689157 w 7689157"/>
              <a:gd name="connsiteY1" fmla="*/ 0 h 6399151"/>
              <a:gd name="connsiteX2" fmla="*/ 7689157 w 7689157"/>
              <a:gd name="connsiteY2" fmla="*/ 6399151 h 6399151"/>
              <a:gd name="connsiteX3" fmla="*/ 601997 w 7689157"/>
              <a:gd name="connsiteY3" fmla="*/ 6399151 h 6399151"/>
              <a:gd name="connsiteX4" fmla="*/ 0 w 7689157"/>
              <a:gd name="connsiteY4" fmla="*/ 5797155 h 6399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1">
                <a:moveTo>
                  <a:pt x="0" y="0"/>
                </a:moveTo>
                <a:lnTo>
                  <a:pt x="7689157" y="0"/>
                </a:lnTo>
                <a:lnTo>
                  <a:pt x="7689157" y="6399151"/>
                </a:lnTo>
                <a:lnTo>
                  <a:pt x="601997" y="6399151"/>
                </a:lnTo>
                <a:cubicBezTo>
                  <a:pt x="269523" y="6399151"/>
                  <a:pt x="0" y="6129628"/>
                  <a:pt x="0" y="5797155"/>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84F04B89-F088-43E2-8F95-5A2E5E9F612E}"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55760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26233410-150A-4A72-BF63-6D3ACBC30148}" type="datetime1">
              <a:rPr lang="en-US" smtClean="0"/>
              <a:t>4/30/2025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2894100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F44EE1A0-D83B-FE6C-4495-F55C5070D5D1}"/>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A0FCFF8D-E3E3-4D6C-85D1-1D24204FD961}"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065717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0696DEB7-ADC8-3E90-7A63-F11D6535D0E4}"/>
              </a:ext>
            </a:extLst>
          </p:cNvPr>
          <p:cNvSpPr>
            <a:spLocks noGrp="1"/>
          </p:cNvSpPr>
          <p:nvPr>
            <p:ph type="pic" sz="quarter" idx="15"/>
          </p:nvPr>
        </p:nvSpPr>
        <p:spPr>
          <a:xfrm>
            <a:off x="0" y="0"/>
            <a:ext cx="11750040" cy="3806246"/>
          </a:xfrm>
          <a:custGeom>
            <a:avLst/>
            <a:gdLst>
              <a:gd name="connsiteX0" fmla="*/ 0 w 11733150"/>
              <a:gd name="connsiteY0" fmla="*/ 0 h 3806246"/>
              <a:gd name="connsiteX1" fmla="*/ 11733150 w 11733150"/>
              <a:gd name="connsiteY1" fmla="*/ 0 h 3806246"/>
              <a:gd name="connsiteX2" fmla="*/ 11733150 w 11733150"/>
              <a:gd name="connsiteY2" fmla="*/ 3204250 h 3806246"/>
              <a:gd name="connsiteX3" fmla="*/ 11131154 w 11733150"/>
              <a:gd name="connsiteY3" fmla="*/ 3806246 h 3806246"/>
              <a:gd name="connsiteX4" fmla="*/ 0 w 11733150"/>
              <a:gd name="connsiteY4" fmla="*/ 3806246 h 3806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3806246">
                <a:moveTo>
                  <a:pt x="0" y="0"/>
                </a:moveTo>
                <a:lnTo>
                  <a:pt x="11733150" y="0"/>
                </a:lnTo>
                <a:lnTo>
                  <a:pt x="11733150" y="3204250"/>
                </a:lnTo>
                <a:cubicBezTo>
                  <a:pt x="11733150" y="3536723"/>
                  <a:pt x="11463627" y="3806246"/>
                  <a:pt x="11131154" y="3806246"/>
                </a:cubicBezTo>
                <a:lnTo>
                  <a:pt x="0" y="380624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479AD81-0F74-4052-9D15-1FCBE10FF531}"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404395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20558516-7088-BB33-D6DC-15ED4C60CBAF}"/>
              </a:ext>
            </a:extLst>
          </p:cNvPr>
          <p:cNvSpPr>
            <a:spLocks noGrp="1"/>
          </p:cNvSpPr>
          <p:nvPr>
            <p:ph type="pic" sz="quarter" idx="15"/>
          </p:nvPr>
        </p:nvSpPr>
        <p:spPr>
          <a:xfrm>
            <a:off x="441960" y="3067414"/>
            <a:ext cx="11750040" cy="3790586"/>
          </a:xfrm>
          <a:custGeom>
            <a:avLst/>
            <a:gdLst>
              <a:gd name="connsiteX0" fmla="*/ 603695 w 11750040"/>
              <a:gd name="connsiteY0" fmla="*/ 0 h 3790586"/>
              <a:gd name="connsiteX1" fmla="*/ 11750040 w 11750040"/>
              <a:gd name="connsiteY1" fmla="*/ 0 h 3790586"/>
              <a:gd name="connsiteX2" fmla="*/ 11750040 w 11750040"/>
              <a:gd name="connsiteY2" fmla="*/ 3790586 h 3790586"/>
              <a:gd name="connsiteX3" fmla="*/ 0 w 11750040"/>
              <a:gd name="connsiteY3" fmla="*/ 3790586 h 3790586"/>
              <a:gd name="connsiteX4" fmla="*/ 0 w 11750040"/>
              <a:gd name="connsiteY4" fmla="*/ 603695 h 3790586"/>
              <a:gd name="connsiteX5" fmla="*/ 603695 w 11750040"/>
              <a:gd name="connsiteY5" fmla="*/ 0 h 379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0040" h="3790586">
                <a:moveTo>
                  <a:pt x="603695" y="0"/>
                </a:moveTo>
                <a:lnTo>
                  <a:pt x="11750040" y="0"/>
                </a:lnTo>
                <a:lnTo>
                  <a:pt x="11750040" y="3790586"/>
                </a:lnTo>
                <a:lnTo>
                  <a:pt x="0" y="3790586"/>
                </a:lnTo>
                <a:lnTo>
                  <a:pt x="0" y="603695"/>
                </a:lnTo>
                <a:cubicBezTo>
                  <a:pt x="0" y="270283"/>
                  <a:pt x="270283" y="0"/>
                  <a:pt x="603695" y="0"/>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40460"/>
            <a:ext cx="3494314" cy="338328"/>
          </a:xfrm>
        </p:spPr>
        <p:txBody>
          <a:bodyPr/>
          <a:lstStyle/>
          <a:p>
            <a:fld id="{58567813-D47B-4BA9-A366-45E7794B6608}"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40460"/>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40460"/>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6015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8073E866-A871-62F7-1E54-F2A44278F834}"/>
              </a:ext>
            </a:extLst>
          </p:cNvPr>
          <p:cNvSpPr>
            <a:spLocks noGrp="1"/>
          </p:cNvSpPr>
          <p:nvPr>
            <p:ph type="pic" sz="quarter" idx="15"/>
          </p:nvPr>
        </p:nvSpPr>
        <p:spPr>
          <a:xfrm>
            <a:off x="0" y="0"/>
            <a:ext cx="7734300" cy="6399152"/>
          </a:xfrm>
          <a:custGeom>
            <a:avLst/>
            <a:gdLst>
              <a:gd name="connsiteX0" fmla="*/ 0 w 7734300"/>
              <a:gd name="connsiteY0" fmla="*/ 0 h 6399152"/>
              <a:gd name="connsiteX1" fmla="*/ 7734300 w 7734300"/>
              <a:gd name="connsiteY1" fmla="*/ 0 h 6399152"/>
              <a:gd name="connsiteX2" fmla="*/ 7734300 w 7734300"/>
              <a:gd name="connsiteY2" fmla="*/ 5797156 h 6399152"/>
              <a:gd name="connsiteX3" fmla="*/ 7132304 w 7734300"/>
              <a:gd name="connsiteY3" fmla="*/ 6399152 h 6399152"/>
              <a:gd name="connsiteX4" fmla="*/ 0 w 7734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4300" h="6399152">
                <a:moveTo>
                  <a:pt x="0" y="0"/>
                </a:moveTo>
                <a:lnTo>
                  <a:pt x="7734300" y="0"/>
                </a:lnTo>
                <a:lnTo>
                  <a:pt x="7734300" y="5797156"/>
                </a:lnTo>
                <a:cubicBezTo>
                  <a:pt x="7734300" y="6129629"/>
                  <a:pt x="7464777" y="6399152"/>
                  <a:pt x="7132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285750" indent="-285750">
              <a:buFont typeface="Arial" panose="020B0604020202020204" pitchFamily="34" charset="0"/>
              <a:buChar char="•"/>
              <a:defRPr sz="1600"/>
            </a:lvl1pPr>
            <a:lvl2pPr marL="514350" indent="-285750">
              <a:buFont typeface="Arial" panose="020B0604020202020204" pitchFamily="34" charset="0"/>
              <a:buChar char="•"/>
              <a:defRPr sz="1400"/>
            </a:lvl2pPr>
            <a:lvl3pPr marL="628650" indent="-171450">
              <a:buFont typeface="Arial" panose="020B0604020202020204" pitchFamily="34" charset="0"/>
              <a:buChar char="•"/>
              <a:defRPr sz="1200"/>
            </a:lvl3pPr>
            <a:lvl4pPr marL="857250" indent="-171450">
              <a:buFont typeface="Arial" panose="020B0604020202020204" pitchFamily="34" charset="0"/>
              <a:buChar char="•"/>
              <a:defRPr sz="1100"/>
            </a:lvl4pPr>
            <a:lvl5pPr marL="1085850" indent="-171450">
              <a:buFont typeface="Arial" panose="020B0604020202020204" pitchFamily="34" charset="0"/>
              <a:buChar char="•"/>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3C75A4F-7395-44C0-9A76-83F0F6EA512A}"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782712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111854"/>
            <a:ext cx="3945468" cy="138988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584372" y="5111854"/>
            <a:ext cx="6168356" cy="1389888"/>
          </a:xfrm>
        </p:spPr>
        <p:txBody>
          <a:bodyPr>
            <a:noAutofit/>
          </a:bodyPr>
          <a:lstStyle>
            <a:lvl1pPr marL="0" indent="0">
              <a:buFont typeface="Arial" panose="020B0604020202020204" pitchFamily="34" charset="0"/>
              <a:buNone/>
              <a:defRPr sz="1400"/>
            </a:lvl1pPr>
            <a:lvl2pPr marL="228600" indent="0">
              <a:buFont typeface="Arial" panose="020B0604020202020204" pitchFamily="34" charset="0"/>
              <a:buNone/>
              <a:defRPr sz="12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815B30A2-D0D1-DED2-1133-A673CEA16AE9}"/>
              </a:ext>
            </a:extLst>
          </p:cNvPr>
          <p:cNvSpPr>
            <a:spLocks noGrp="1"/>
          </p:cNvSpPr>
          <p:nvPr>
            <p:ph type="pic" sz="quarter" idx="15"/>
          </p:nvPr>
        </p:nvSpPr>
        <p:spPr>
          <a:xfrm>
            <a:off x="0" y="0"/>
            <a:ext cx="11750040" cy="4724868"/>
          </a:xfrm>
          <a:custGeom>
            <a:avLst/>
            <a:gdLst>
              <a:gd name="connsiteX0" fmla="*/ 0 w 11750040"/>
              <a:gd name="connsiteY0" fmla="*/ 0 h 4724868"/>
              <a:gd name="connsiteX1" fmla="*/ 11750040 w 11750040"/>
              <a:gd name="connsiteY1" fmla="*/ 0 h 4724868"/>
              <a:gd name="connsiteX2" fmla="*/ 11750040 w 11750040"/>
              <a:gd name="connsiteY2" fmla="*/ 4122872 h 4724868"/>
              <a:gd name="connsiteX3" fmla="*/ 11148044 w 11750040"/>
              <a:gd name="connsiteY3" fmla="*/ 4724868 h 4724868"/>
              <a:gd name="connsiteX4" fmla="*/ 0 w 11750040"/>
              <a:gd name="connsiteY4" fmla="*/ 4724868 h 4724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0040" h="4724868">
                <a:moveTo>
                  <a:pt x="0" y="0"/>
                </a:moveTo>
                <a:lnTo>
                  <a:pt x="11750040" y="0"/>
                </a:lnTo>
                <a:lnTo>
                  <a:pt x="11750040" y="4122872"/>
                </a:lnTo>
                <a:cubicBezTo>
                  <a:pt x="11750040" y="4455345"/>
                  <a:pt x="11480517" y="4724868"/>
                  <a:pt x="11148044" y="4724868"/>
                </a:cubicBezTo>
                <a:lnTo>
                  <a:pt x="0" y="4724868"/>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B2EEDCC-520A-464B-900A-5F7E0E1FFC43}"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236097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C1AB8ED2-AD91-CB22-5624-BD41AB32529E}"/>
              </a:ext>
            </a:extLst>
          </p:cNvPr>
          <p:cNvSpPr>
            <a:spLocks noGrp="1"/>
          </p:cNvSpPr>
          <p:nvPr>
            <p:ph type="pic" sz="quarter" idx="15"/>
          </p:nvPr>
        </p:nvSpPr>
        <p:spPr>
          <a:xfrm>
            <a:off x="0" y="0"/>
            <a:ext cx="4844052" cy="6399152"/>
          </a:xfrm>
          <a:custGeom>
            <a:avLst/>
            <a:gdLst>
              <a:gd name="connsiteX0" fmla="*/ 0 w 4844052"/>
              <a:gd name="connsiteY0" fmla="*/ 0 h 6399152"/>
              <a:gd name="connsiteX1" fmla="*/ 4844052 w 4844052"/>
              <a:gd name="connsiteY1" fmla="*/ 0 h 6399152"/>
              <a:gd name="connsiteX2" fmla="*/ 4844052 w 4844052"/>
              <a:gd name="connsiteY2" fmla="*/ 5795922 h 6399152"/>
              <a:gd name="connsiteX3" fmla="*/ 4240822 w 4844052"/>
              <a:gd name="connsiteY3" fmla="*/ 6399152 h 6399152"/>
              <a:gd name="connsiteX4" fmla="*/ 0 w 4844052"/>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4052" h="6399152">
                <a:moveTo>
                  <a:pt x="0" y="0"/>
                </a:moveTo>
                <a:lnTo>
                  <a:pt x="4844052" y="0"/>
                </a:lnTo>
                <a:lnTo>
                  <a:pt x="4844052" y="5795922"/>
                </a:lnTo>
                <a:cubicBezTo>
                  <a:pt x="4844052" y="6129077"/>
                  <a:pt x="4573977" y="6399152"/>
                  <a:pt x="4240822"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6C1D43-E95A-44CE-BF39-AC264176BC74}"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21362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D436AA50-FCF9-9A32-68F8-A124C794908D}"/>
              </a:ext>
            </a:extLst>
          </p:cNvPr>
          <p:cNvSpPr>
            <a:spLocks noGrp="1"/>
          </p:cNvSpPr>
          <p:nvPr>
            <p:ph type="pic" sz="quarter" idx="15"/>
          </p:nvPr>
        </p:nvSpPr>
        <p:spPr>
          <a:xfrm>
            <a:off x="7353304" y="0"/>
            <a:ext cx="4838696" cy="6399152"/>
          </a:xfrm>
          <a:custGeom>
            <a:avLst/>
            <a:gdLst>
              <a:gd name="connsiteX0" fmla="*/ 0 w 4838696"/>
              <a:gd name="connsiteY0" fmla="*/ 0 h 6399152"/>
              <a:gd name="connsiteX1" fmla="*/ 4838696 w 4838696"/>
              <a:gd name="connsiteY1" fmla="*/ 0 h 6399152"/>
              <a:gd name="connsiteX2" fmla="*/ 4838696 w 4838696"/>
              <a:gd name="connsiteY2" fmla="*/ 6399152 h 6399152"/>
              <a:gd name="connsiteX3" fmla="*/ 603230 w 4838696"/>
              <a:gd name="connsiteY3" fmla="*/ 6399152 h 6399152"/>
              <a:gd name="connsiteX4" fmla="*/ 0 w 4838696"/>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8696" h="6399152">
                <a:moveTo>
                  <a:pt x="0" y="0"/>
                </a:moveTo>
                <a:lnTo>
                  <a:pt x="4838696" y="0"/>
                </a:lnTo>
                <a:lnTo>
                  <a:pt x="4838696"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F84395D-714C-468A-B505-16E3BDC41D6C}"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55944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11" name="Picture Placeholder 9">
            <a:extLst>
              <a:ext uri="{FF2B5EF4-FFF2-40B4-BE49-F238E27FC236}">
                <a16:creationId xmlns:a16="http://schemas.microsoft.com/office/drawing/2014/main" id="{6B8A8E1B-B99E-8C69-154E-2FAADB07D510}"/>
              </a:ext>
            </a:extLst>
          </p:cNvPr>
          <p:cNvSpPr>
            <a:spLocks noGrp="1"/>
          </p:cNvSpPr>
          <p:nvPr>
            <p:ph type="pic" sz="quarter" idx="15"/>
          </p:nvPr>
        </p:nvSpPr>
        <p:spPr>
          <a:xfrm>
            <a:off x="0" y="0"/>
            <a:ext cx="6591300" cy="6399152"/>
          </a:xfrm>
          <a:custGeom>
            <a:avLst/>
            <a:gdLst>
              <a:gd name="connsiteX0" fmla="*/ 0 w 6591300"/>
              <a:gd name="connsiteY0" fmla="*/ 0 h 6399152"/>
              <a:gd name="connsiteX1" fmla="*/ 6591300 w 6591300"/>
              <a:gd name="connsiteY1" fmla="*/ 0 h 6399152"/>
              <a:gd name="connsiteX2" fmla="*/ 6591300 w 6591300"/>
              <a:gd name="connsiteY2" fmla="*/ 5797156 h 6399152"/>
              <a:gd name="connsiteX3" fmla="*/ 5989304 w 6591300"/>
              <a:gd name="connsiteY3" fmla="*/ 6399152 h 6399152"/>
              <a:gd name="connsiteX4" fmla="*/ 0 w 6591300"/>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1300" h="6399152">
                <a:moveTo>
                  <a:pt x="0" y="0"/>
                </a:moveTo>
                <a:lnTo>
                  <a:pt x="6591300" y="0"/>
                </a:lnTo>
                <a:lnTo>
                  <a:pt x="6591300" y="5797156"/>
                </a:lnTo>
                <a:cubicBezTo>
                  <a:pt x="6591300" y="6129629"/>
                  <a:pt x="6321777" y="6399152"/>
                  <a:pt x="5989304"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009D615-5030-44BE-B1E7-FCAF557FFC34}"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95886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BD82EEA-7278-1A73-C95C-473F75B54048}"/>
              </a:ext>
            </a:extLst>
          </p:cNvPr>
          <p:cNvSpPr>
            <a:spLocks noGrp="1"/>
          </p:cNvSpPr>
          <p:nvPr>
            <p:ph type="pic" sz="quarter" idx="15"/>
          </p:nvPr>
        </p:nvSpPr>
        <p:spPr>
          <a:xfrm>
            <a:off x="5737593" y="0"/>
            <a:ext cx="6454407" cy="6399152"/>
          </a:xfrm>
          <a:custGeom>
            <a:avLst/>
            <a:gdLst>
              <a:gd name="connsiteX0" fmla="*/ 0 w 6454407"/>
              <a:gd name="connsiteY0" fmla="*/ 0 h 6399152"/>
              <a:gd name="connsiteX1" fmla="*/ 6454407 w 6454407"/>
              <a:gd name="connsiteY1" fmla="*/ 0 h 6399152"/>
              <a:gd name="connsiteX2" fmla="*/ 6454407 w 6454407"/>
              <a:gd name="connsiteY2" fmla="*/ 6399152 h 6399152"/>
              <a:gd name="connsiteX3" fmla="*/ 601996 w 6454407"/>
              <a:gd name="connsiteY3" fmla="*/ 6399152 h 6399152"/>
              <a:gd name="connsiteX4" fmla="*/ 0 w 6454407"/>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4407" h="6399152">
                <a:moveTo>
                  <a:pt x="0" y="0"/>
                </a:moveTo>
                <a:lnTo>
                  <a:pt x="6454407" y="0"/>
                </a:lnTo>
                <a:lnTo>
                  <a:pt x="6454407"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65D8DDD-BB5E-4F5B-81F2-5E5F98B403C0}"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897144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11155680" cy="970463"/>
          </a:xfrm>
        </p:spPr>
        <p:txBody>
          <a:bodyPr anchor="ctr"/>
          <a:lstStyle/>
          <a:p>
            <a:r>
              <a:rPr lang="en-US"/>
              <a:t>Click to edit Master title style</a:t>
            </a:r>
          </a:p>
        </p:txBody>
      </p:sp>
      <p:sp>
        <p:nvSpPr>
          <p:cNvPr id="9" name="Picture Placeholder 8">
            <a:extLst>
              <a:ext uri="{FF2B5EF4-FFF2-40B4-BE49-F238E27FC236}">
                <a16:creationId xmlns:a16="http://schemas.microsoft.com/office/drawing/2014/main" id="{19C22D85-D675-737B-9F54-B9D7FC819199}"/>
              </a:ext>
            </a:extLst>
          </p:cNvPr>
          <p:cNvSpPr>
            <a:spLocks noGrp="1"/>
          </p:cNvSpPr>
          <p:nvPr>
            <p:ph type="pic" sz="quarter" idx="15"/>
          </p:nvPr>
        </p:nvSpPr>
        <p:spPr>
          <a:xfrm>
            <a:off x="0" y="1828800"/>
            <a:ext cx="6707699" cy="5029200"/>
          </a:xfrm>
          <a:custGeom>
            <a:avLst/>
            <a:gdLst>
              <a:gd name="connsiteX0" fmla="*/ 0 w 6707699"/>
              <a:gd name="connsiteY0" fmla="*/ 0 h 5029200"/>
              <a:gd name="connsiteX1" fmla="*/ 6129259 w 6707699"/>
              <a:gd name="connsiteY1" fmla="*/ 0 h 5029200"/>
              <a:gd name="connsiteX2" fmla="*/ 6707699 w 6707699"/>
              <a:gd name="connsiteY2" fmla="*/ 578440 h 5029200"/>
              <a:gd name="connsiteX3" fmla="*/ 6707699 w 6707699"/>
              <a:gd name="connsiteY3" fmla="*/ 5029200 h 5029200"/>
              <a:gd name="connsiteX4" fmla="*/ 0 w 6707699"/>
              <a:gd name="connsiteY4" fmla="*/ 5029200 h 502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7699" h="5029200">
                <a:moveTo>
                  <a:pt x="0" y="0"/>
                </a:moveTo>
                <a:lnTo>
                  <a:pt x="6129259" y="0"/>
                </a:lnTo>
                <a:cubicBezTo>
                  <a:pt x="6448723" y="0"/>
                  <a:pt x="6707699" y="258976"/>
                  <a:pt x="6707699" y="578440"/>
                </a:cubicBezTo>
                <a:lnTo>
                  <a:pt x="6707699" y="5029200"/>
                </a:lnTo>
                <a:lnTo>
                  <a:pt x="0" y="5029200"/>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89302" y="1828800"/>
            <a:ext cx="4196146" cy="4503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89302" y="6492240"/>
            <a:ext cx="1280160" cy="338328"/>
          </a:xfrm>
        </p:spPr>
        <p:txBody>
          <a:bodyPr/>
          <a:lstStyle/>
          <a:p>
            <a:fld id="{083588C5-4E32-4E6E-80AB-32A6125C957F}"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69462" y="6492240"/>
            <a:ext cx="2888554"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6978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431172" y="553616"/>
            <a:ext cx="7914087" cy="4008859"/>
          </a:xfrm>
        </p:spPr>
        <p:txBody>
          <a:bodyPr anchor="t">
            <a:normAutofit/>
          </a:bodyPr>
          <a:lstStyle>
            <a:lvl1pPr>
              <a:defRPr sz="60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431172" y="5088156"/>
            <a:ext cx="7914087" cy="1166648"/>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a:xfrm>
            <a:off x="431172" y="6490524"/>
            <a:ext cx="2841959" cy="336141"/>
          </a:xfrm>
        </p:spPr>
        <p:txBody>
          <a:bodyPr/>
          <a:lstStyle/>
          <a:p>
            <a:fld id="{91AF1D09-6B76-4716-AD3D-9F53166D3BF5}" type="datetime1">
              <a:rPr lang="en-US" smtClean="0"/>
              <a:t>4/30/2025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a:xfrm>
            <a:off x="8893370" y="6490524"/>
            <a:ext cx="2662834" cy="336141"/>
          </a:xfrm>
        </p:spPr>
        <p:txBody>
          <a:bodyPr/>
          <a:lstStyle/>
          <a:p>
            <a:r>
              <a:rPr lang="en-US" dirty="0"/>
              <a:t>Sample Footer Text</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3477205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11" name="Picture Placeholder 3">
            <a:extLst>
              <a:ext uri="{FF2B5EF4-FFF2-40B4-BE49-F238E27FC236}">
                <a16:creationId xmlns:a16="http://schemas.microsoft.com/office/drawing/2014/main" id="{1B32E518-8213-A79A-7E36-BA4D782F8ED4}"/>
              </a:ext>
            </a:extLst>
          </p:cNvPr>
          <p:cNvSpPr>
            <a:spLocks noGrp="1"/>
          </p:cNvSpPr>
          <p:nvPr>
            <p:ph type="pic" sz="quarter" idx="15"/>
          </p:nvPr>
        </p:nvSpPr>
        <p:spPr>
          <a:xfrm>
            <a:off x="0" y="0"/>
            <a:ext cx="4147926" cy="6399152"/>
          </a:xfrm>
          <a:custGeom>
            <a:avLst/>
            <a:gdLst>
              <a:gd name="connsiteX0" fmla="*/ 0 w 4147926"/>
              <a:gd name="connsiteY0" fmla="*/ 0 h 6399152"/>
              <a:gd name="connsiteX1" fmla="*/ 4147926 w 4147926"/>
              <a:gd name="connsiteY1" fmla="*/ 0 h 6399152"/>
              <a:gd name="connsiteX2" fmla="*/ 4147926 w 4147926"/>
              <a:gd name="connsiteY2" fmla="*/ 5795922 h 6399152"/>
              <a:gd name="connsiteX3" fmla="*/ 3544696 w 4147926"/>
              <a:gd name="connsiteY3" fmla="*/ 6399152 h 6399152"/>
              <a:gd name="connsiteX4" fmla="*/ 0 w 4147926"/>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926" h="6399152">
                <a:moveTo>
                  <a:pt x="0" y="0"/>
                </a:moveTo>
                <a:lnTo>
                  <a:pt x="4147926" y="0"/>
                </a:lnTo>
                <a:lnTo>
                  <a:pt x="4147926" y="5795922"/>
                </a:lnTo>
                <a:cubicBezTo>
                  <a:pt x="4147926" y="6129077"/>
                  <a:pt x="3877851" y="6399152"/>
                  <a:pt x="3544696"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B337EAFE-6A88-4B1F-9ABC-CA3CFB830DD6}"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181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3">
            <a:extLst>
              <a:ext uri="{FF2B5EF4-FFF2-40B4-BE49-F238E27FC236}">
                <a16:creationId xmlns:a16="http://schemas.microsoft.com/office/drawing/2014/main" id="{22444857-0BC3-ACAE-DBB1-5D530AA35ED8}"/>
              </a:ext>
            </a:extLst>
          </p:cNvPr>
          <p:cNvSpPr>
            <a:spLocks noGrp="1"/>
          </p:cNvSpPr>
          <p:nvPr>
            <p:ph type="pic" sz="quarter" idx="15"/>
          </p:nvPr>
        </p:nvSpPr>
        <p:spPr>
          <a:xfrm>
            <a:off x="8046768" y="0"/>
            <a:ext cx="4145232" cy="6399152"/>
          </a:xfrm>
          <a:custGeom>
            <a:avLst/>
            <a:gdLst>
              <a:gd name="connsiteX0" fmla="*/ 0 w 4145232"/>
              <a:gd name="connsiteY0" fmla="*/ 0 h 6399152"/>
              <a:gd name="connsiteX1" fmla="*/ 4145232 w 4145232"/>
              <a:gd name="connsiteY1" fmla="*/ 0 h 6399152"/>
              <a:gd name="connsiteX2" fmla="*/ 4145232 w 4145232"/>
              <a:gd name="connsiteY2" fmla="*/ 6399152 h 6399152"/>
              <a:gd name="connsiteX3" fmla="*/ 603230 w 4145232"/>
              <a:gd name="connsiteY3" fmla="*/ 6399152 h 6399152"/>
              <a:gd name="connsiteX4" fmla="*/ 0 w 4145232"/>
              <a:gd name="connsiteY4" fmla="*/ 579592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232" h="6399152">
                <a:moveTo>
                  <a:pt x="0" y="0"/>
                </a:moveTo>
                <a:lnTo>
                  <a:pt x="4145232" y="0"/>
                </a:lnTo>
                <a:lnTo>
                  <a:pt x="4145232" y="6399152"/>
                </a:lnTo>
                <a:lnTo>
                  <a:pt x="603230" y="6399152"/>
                </a:lnTo>
                <a:cubicBezTo>
                  <a:pt x="270075" y="6399152"/>
                  <a:pt x="0" y="6129077"/>
                  <a:pt x="0" y="579592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F70683-5F2F-44F3-8B59-45258C4FD45A}"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67065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11" name="Picture Placeholder 8">
            <a:extLst>
              <a:ext uri="{FF2B5EF4-FFF2-40B4-BE49-F238E27FC236}">
                <a16:creationId xmlns:a16="http://schemas.microsoft.com/office/drawing/2014/main" id="{C202BC3A-8633-9F03-1586-99447DA1CFF3}"/>
              </a:ext>
            </a:extLst>
          </p:cNvPr>
          <p:cNvSpPr>
            <a:spLocks noGrp="1"/>
          </p:cNvSpPr>
          <p:nvPr>
            <p:ph type="pic" sz="quarter" idx="15"/>
          </p:nvPr>
        </p:nvSpPr>
        <p:spPr>
          <a:xfrm>
            <a:off x="0" y="2293496"/>
            <a:ext cx="5285232" cy="4564504"/>
          </a:xfrm>
          <a:custGeom>
            <a:avLst/>
            <a:gdLst>
              <a:gd name="connsiteX0" fmla="*/ 0 w 5285232"/>
              <a:gd name="connsiteY0" fmla="*/ 0 h 4564504"/>
              <a:gd name="connsiteX1" fmla="*/ 4706792 w 5285232"/>
              <a:gd name="connsiteY1" fmla="*/ 0 h 4564504"/>
              <a:gd name="connsiteX2" fmla="*/ 5285232 w 5285232"/>
              <a:gd name="connsiteY2" fmla="*/ 578440 h 4564504"/>
              <a:gd name="connsiteX3" fmla="*/ 5285232 w 5285232"/>
              <a:gd name="connsiteY3" fmla="*/ 4564504 h 4564504"/>
              <a:gd name="connsiteX4" fmla="*/ 0 w 5285232"/>
              <a:gd name="connsiteY4" fmla="*/ 4564504 h 4564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32" h="4564504">
                <a:moveTo>
                  <a:pt x="0" y="0"/>
                </a:moveTo>
                <a:lnTo>
                  <a:pt x="4706792" y="0"/>
                </a:lnTo>
                <a:cubicBezTo>
                  <a:pt x="5026256" y="0"/>
                  <a:pt x="5285232" y="258976"/>
                  <a:pt x="5285232" y="578440"/>
                </a:cubicBezTo>
                <a:lnTo>
                  <a:pt x="5285232" y="4564504"/>
                </a:lnTo>
                <a:lnTo>
                  <a:pt x="0" y="45645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096000" y="6492240"/>
            <a:ext cx="2651760" cy="338328"/>
          </a:xfrm>
        </p:spPr>
        <p:txBody>
          <a:bodyPr/>
          <a:lstStyle/>
          <a:p>
            <a:fld id="{813EDC87-0EBE-4D2E-8804-E5F0EDA0B797}"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882095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0" name="Picture Placeholder 8">
            <a:extLst>
              <a:ext uri="{FF2B5EF4-FFF2-40B4-BE49-F238E27FC236}">
                <a16:creationId xmlns:a16="http://schemas.microsoft.com/office/drawing/2014/main" id="{E211327B-3880-6494-1C8F-EEE1BF913B81}"/>
              </a:ext>
            </a:extLst>
          </p:cNvPr>
          <p:cNvSpPr>
            <a:spLocks noGrp="1"/>
          </p:cNvSpPr>
          <p:nvPr>
            <p:ph type="pic" sz="quarter" idx="15"/>
          </p:nvPr>
        </p:nvSpPr>
        <p:spPr>
          <a:xfrm>
            <a:off x="0" y="2293494"/>
            <a:ext cx="4176819" cy="4564506"/>
          </a:xfrm>
          <a:custGeom>
            <a:avLst/>
            <a:gdLst>
              <a:gd name="connsiteX0" fmla="*/ 0 w 4176819"/>
              <a:gd name="connsiteY0" fmla="*/ 0 h 4564506"/>
              <a:gd name="connsiteX1" fmla="*/ 3598379 w 4176819"/>
              <a:gd name="connsiteY1" fmla="*/ 0 h 4564506"/>
              <a:gd name="connsiteX2" fmla="*/ 4176819 w 4176819"/>
              <a:gd name="connsiteY2" fmla="*/ 578440 h 4564506"/>
              <a:gd name="connsiteX3" fmla="*/ 4176819 w 4176819"/>
              <a:gd name="connsiteY3" fmla="*/ 4564506 h 4564506"/>
              <a:gd name="connsiteX4" fmla="*/ 0 w 4176819"/>
              <a:gd name="connsiteY4" fmla="*/ 4564506 h 45645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819" h="4564506">
                <a:moveTo>
                  <a:pt x="0" y="0"/>
                </a:moveTo>
                <a:lnTo>
                  <a:pt x="3598379" y="0"/>
                </a:lnTo>
                <a:cubicBezTo>
                  <a:pt x="3917843" y="0"/>
                  <a:pt x="4176819" y="258976"/>
                  <a:pt x="4176819" y="578440"/>
                </a:cubicBezTo>
                <a:lnTo>
                  <a:pt x="4176819" y="4564506"/>
                </a:lnTo>
                <a:lnTo>
                  <a:pt x="0" y="456450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5115073" y="6492240"/>
            <a:ext cx="2843784" cy="338328"/>
          </a:xfrm>
        </p:spPr>
        <p:txBody>
          <a:bodyPr/>
          <a:lstStyle/>
          <a:p>
            <a:fld id="{51CF56A9-FD41-47F4-80A0-DA74EEEC2541}"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83262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Numb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6035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A4CBD270-9BF1-4C68-A7FA-BA016D8BB959}" type="datetime1">
              <a:rPr lang="en-US" smtClean="0"/>
              <a:t>4/30/2025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389888" y="4809744"/>
            <a:ext cx="9345168" cy="1225296"/>
          </a:xfrm>
        </p:spPr>
        <p:txBody>
          <a:bodyPr>
            <a:normAutofit/>
          </a:bodyPr>
          <a:lstStyle>
            <a:lvl1pPr marL="0" indent="0" algn="ctr">
              <a:buNone/>
              <a:defRPr sz="2800" cap="all" baseline="0"/>
            </a:lvl1pPr>
            <a:lvl2pPr marL="228600" indent="0" algn="ctr">
              <a:buNone/>
              <a:defRPr sz="2400" cap="all" baseline="0"/>
            </a:lvl2pPr>
            <a:lvl3pPr marL="457200" indent="0" algn="ctr">
              <a:buNone/>
              <a:defRPr sz="2000" cap="all" baseline="0"/>
            </a:lvl3pPr>
            <a:lvl4pPr marL="685800" indent="0" algn="ctr">
              <a:buNone/>
              <a:defRPr sz="1800" cap="all" baseline="0"/>
            </a:lvl4pPr>
            <a:lvl5pPr marL="914400" indent="0" algn="ctr">
              <a:buNone/>
              <a:defRPr sz="1600" cap="all"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174034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E023AFB7-90A6-428C-A019-BBE6272496B8}" type="datetime1">
              <a:rPr lang="en-US" smtClean="0"/>
              <a:t>4/30/2025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490472"/>
          </a:xfrm>
        </p:spPr>
        <p:txBody>
          <a:bodyP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17012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193DB7D-955F-21DF-15DA-4285375617FC}"/>
              </a:ext>
            </a:extLst>
          </p:cNvPr>
          <p:cNvSpPr/>
          <p:nvPr userDrawn="1"/>
        </p:nvSpPr>
        <p:spPr>
          <a:xfrm>
            <a:off x="1" y="4783948"/>
            <a:ext cx="11762231" cy="2074052"/>
          </a:xfrm>
          <a:custGeom>
            <a:avLst/>
            <a:gdLst>
              <a:gd name="connsiteX0" fmla="*/ 0 w 11762231"/>
              <a:gd name="connsiteY0" fmla="*/ 0 h 2074052"/>
              <a:gd name="connsiteX1" fmla="*/ 112775 w 11762231"/>
              <a:gd name="connsiteY1" fmla="*/ 0 h 2074052"/>
              <a:gd name="connsiteX2" fmla="*/ 11102489 w 11762231"/>
              <a:gd name="connsiteY2" fmla="*/ 0 h 2074052"/>
              <a:gd name="connsiteX3" fmla="*/ 11437005 w 11762231"/>
              <a:gd name="connsiteY3" fmla="*/ 0 h 2074052"/>
              <a:gd name="connsiteX4" fmla="*/ 11762231 w 11762231"/>
              <a:gd name="connsiteY4" fmla="*/ 325226 h 2074052"/>
              <a:gd name="connsiteX5" fmla="*/ 11762231 w 11762231"/>
              <a:gd name="connsiteY5" fmla="*/ 2074052 h 2074052"/>
              <a:gd name="connsiteX6" fmla="*/ 11427715 w 11762231"/>
              <a:gd name="connsiteY6" fmla="*/ 2074052 h 2074052"/>
              <a:gd name="connsiteX7" fmla="*/ 112775 w 11762231"/>
              <a:gd name="connsiteY7" fmla="*/ 2074052 h 2074052"/>
              <a:gd name="connsiteX8" fmla="*/ 0 w 11762231"/>
              <a:gd name="connsiteY8" fmla="*/ 2074052 h 207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62231" h="2074052">
                <a:moveTo>
                  <a:pt x="0" y="0"/>
                </a:moveTo>
                <a:lnTo>
                  <a:pt x="112775" y="0"/>
                </a:lnTo>
                <a:lnTo>
                  <a:pt x="11102489" y="0"/>
                </a:lnTo>
                <a:lnTo>
                  <a:pt x="11437005" y="0"/>
                </a:lnTo>
                <a:cubicBezTo>
                  <a:pt x="11616622" y="0"/>
                  <a:pt x="11762231" y="145609"/>
                  <a:pt x="11762231" y="325226"/>
                </a:cubicBezTo>
                <a:lnTo>
                  <a:pt x="11762231" y="2074052"/>
                </a:lnTo>
                <a:lnTo>
                  <a:pt x="11427715" y="2074052"/>
                </a:lnTo>
                <a:lnTo>
                  <a:pt x="112775" y="2074052"/>
                </a:lnTo>
                <a:lnTo>
                  <a:pt x="0" y="2074052"/>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539496" y="420624"/>
            <a:ext cx="11100816" cy="4334256"/>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09E47A9E-7C3C-4663-841E-C89520FA85A3}" type="datetime1">
              <a:rPr lang="en-US" smtClean="0"/>
              <a:t>4/30/2025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8430768" y="6492240"/>
            <a:ext cx="2660904" cy="338328"/>
          </a:xfr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a:xfrm>
            <a:off x="11183112" y="6492240"/>
            <a:ext cx="457200" cy="338328"/>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621792" y="4873752"/>
            <a:ext cx="8439912" cy="1589420"/>
          </a:xfrm>
        </p:spPr>
        <p:txBody>
          <a:bodyPr anchor="ctr">
            <a:normAutofit/>
          </a:bodyPr>
          <a:lstStyle>
            <a:lvl1pPr marL="0" indent="0" algn="l">
              <a:buNone/>
              <a:defRPr sz="2800" cap="all" baseline="0">
                <a:solidFill>
                  <a:schemeClr val="tx1"/>
                </a:solidFill>
              </a:defRPr>
            </a:lvl1pPr>
            <a:lvl2pPr marL="228600" indent="0" algn="l">
              <a:buNone/>
              <a:defRPr sz="2400" cap="all" baseline="0">
                <a:solidFill>
                  <a:schemeClr val="tx1"/>
                </a:solidFill>
              </a:defRPr>
            </a:lvl2pPr>
            <a:lvl3pPr marL="457200" indent="0" algn="l">
              <a:buNone/>
              <a:defRPr sz="2000" cap="all" baseline="0">
                <a:solidFill>
                  <a:schemeClr val="tx1"/>
                </a:solidFill>
              </a:defRPr>
            </a:lvl3pPr>
            <a:lvl4pPr marL="685800" indent="0" algn="l">
              <a:buNone/>
              <a:defRPr sz="1800" cap="all" baseline="0">
                <a:solidFill>
                  <a:schemeClr val="tx1"/>
                </a:solidFill>
              </a:defRPr>
            </a:lvl4pPr>
            <a:lvl5pPr marL="914400" indent="0" algn="l">
              <a:buNone/>
              <a:defRPr sz="1600" cap="all"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76793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tem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2FED8FD-3F8D-425F-9991-7FB6FCCEC5A2}" type="datetime1">
              <a:rPr lang="en-US" smtClean="0"/>
              <a:t>4/30/2025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536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2">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60B29AE-EBEF-71CC-AE38-3B2CD14FCA19}"/>
              </a:ext>
            </a:extLst>
          </p:cNvPr>
          <p:cNvSpPr/>
          <p:nvPr userDrawn="1"/>
        </p:nvSpPr>
        <p:spPr>
          <a:xfrm rot="5400000" flipV="1">
            <a:off x="-2566724" y="2566724"/>
            <a:ext cx="6399213" cy="1265765"/>
          </a:xfrm>
          <a:custGeom>
            <a:avLst/>
            <a:gdLst>
              <a:gd name="connsiteX0" fmla="*/ 0 w 6399213"/>
              <a:gd name="connsiteY0" fmla="*/ 0 h 1265765"/>
              <a:gd name="connsiteX1" fmla="*/ 0 w 6399213"/>
              <a:gd name="connsiteY1" fmla="*/ 1265765 h 1265765"/>
              <a:gd name="connsiteX2" fmla="*/ 5982881 w 6399213"/>
              <a:gd name="connsiteY2" fmla="*/ 1265765 h 1265765"/>
              <a:gd name="connsiteX3" fmla="*/ 6399213 w 6399213"/>
              <a:gd name="connsiteY3" fmla="*/ 849433 h 1265765"/>
              <a:gd name="connsiteX4" fmla="*/ 6399213 w 6399213"/>
              <a:gd name="connsiteY4" fmla="*/ 0 h 1265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9213" h="1265765">
                <a:moveTo>
                  <a:pt x="0" y="0"/>
                </a:moveTo>
                <a:lnTo>
                  <a:pt x="0" y="1265765"/>
                </a:lnTo>
                <a:lnTo>
                  <a:pt x="5982881" y="1265765"/>
                </a:lnTo>
                <a:cubicBezTo>
                  <a:pt x="6212815" y="1265765"/>
                  <a:pt x="6399213" y="1079367"/>
                  <a:pt x="6399213" y="849433"/>
                </a:cubicBezTo>
                <a:lnTo>
                  <a:pt x="6399213"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BD6B3E3-A05B-4311-9C9A-DA8A512CAB97}" type="datetime1">
              <a:rPr lang="en-US" smtClean="0"/>
              <a:t>4/30/2025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798217" y="630935"/>
            <a:ext cx="8266176" cy="5605272"/>
          </a:xfrm>
        </p:spPr>
        <p:txBody>
          <a:bodyPr anchor="ctr">
            <a:normAutofit/>
          </a:bodyPr>
          <a:lstStyle>
            <a:lvl1pPr marL="0" indent="0">
              <a:lnSpc>
                <a:spcPct val="100000"/>
              </a:lnSpc>
              <a:buNone/>
              <a:defRPr sz="5400" b="1"/>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91453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1CEC059F-651D-D540-DF60-D6361D9C716B}"/>
              </a:ext>
            </a:extLst>
          </p:cNvPr>
          <p:cNvSpPr/>
          <p:nvPr userDrawn="1"/>
        </p:nvSpPr>
        <p:spPr>
          <a:xfrm flipV="1">
            <a:off x="1" y="6099048"/>
            <a:ext cx="10487111" cy="758952"/>
          </a:xfrm>
          <a:custGeom>
            <a:avLst/>
            <a:gdLst>
              <a:gd name="connsiteX0" fmla="*/ 0 w 10487111"/>
              <a:gd name="connsiteY0" fmla="*/ 758952 h 758952"/>
              <a:gd name="connsiteX1" fmla="*/ 10070779 w 10487111"/>
              <a:gd name="connsiteY1" fmla="*/ 758952 h 758952"/>
              <a:gd name="connsiteX2" fmla="*/ 10487111 w 10487111"/>
              <a:gd name="connsiteY2" fmla="*/ 342620 h 758952"/>
              <a:gd name="connsiteX3" fmla="*/ 10487111 w 10487111"/>
              <a:gd name="connsiteY3" fmla="*/ 0 h 758952"/>
              <a:gd name="connsiteX4" fmla="*/ 0 w 10487111"/>
              <a:gd name="connsiteY4" fmla="*/ 0 h 758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7111" h="758952">
                <a:moveTo>
                  <a:pt x="0" y="758952"/>
                </a:moveTo>
                <a:lnTo>
                  <a:pt x="10070779" y="758952"/>
                </a:lnTo>
                <a:cubicBezTo>
                  <a:pt x="10300713" y="758952"/>
                  <a:pt x="10487111" y="572554"/>
                  <a:pt x="10487111" y="342620"/>
                </a:cubicBezTo>
                <a:lnTo>
                  <a:pt x="10487111"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AEFBAE2-1C27-41D0-8DBA-D202F753417F}" type="datetime1">
              <a:rPr lang="en-US" smtClean="0"/>
              <a:t>4/30/2025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7068312"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9820656"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83464" y="1596767"/>
            <a:ext cx="9537192" cy="4142232"/>
          </a:xfrm>
        </p:spPr>
        <p:txBody>
          <a:bodyPr anchor="b">
            <a:normAutofit/>
          </a:bodyPr>
          <a:lstStyle>
            <a:lvl1pPr marL="0" indent="0">
              <a:lnSpc>
                <a:spcPct val="100000"/>
              </a:lnSpc>
              <a:buNone/>
              <a:defRPr sz="6000" b="1"/>
            </a:lvl1pPr>
            <a:lvl2pPr marL="228600" indent="0">
              <a:lnSpc>
                <a:spcPct val="100000"/>
              </a:lnSpc>
              <a:buNone/>
              <a:defRPr sz="5400" b="1"/>
            </a:lvl2pPr>
            <a:lvl3pPr marL="457200" indent="0">
              <a:lnSpc>
                <a:spcPct val="100000"/>
              </a:lnSpc>
              <a:buNone/>
              <a:defRPr sz="4800" b="1"/>
            </a:lvl3pPr>
            <a:lvl4pPr marL="685800" indent="0">
              <a:lnSpc>
                <a:spcPct val="100000"/>
              </a:lnSpc>
              <a:buNone/>
              <a:defRPr sz="4400" b="1"/>
            </a:lvl4pPr>
            <a:lvl5pPr marL="914400" indent="0">
              <a:lnSpc>
                <a:spcPct val="100000"/>
              </a:lnSpc>
              <a:buNone/>
              <a:defRPr sz="40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85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31172" y="293302"/>
            <a:ext cx="11125032" cy="96510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31172" y="1384847"/>
            <a:ext cx="11125032" cy="4905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E21D4C7-8630-4B98-978C-30388BBD4EE8}"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84C450F2-3BB4-4AE4-8A35-A9D7AEA4C850}" type="slidenum">
              <a:rPr lang="en-US" smtClean="0"/>
              <a:t>‹#›</a:t>
            </a:fld>
            <a:endParaRPr lang="en-US" dirty="0"/>
          </a:p>
        </p:txBody>
      </p:sp>
    </p:spTree>
    <p:extLst>
      <p:ext uri="{BB962C8B-B14F-4D97-AF65-F5344CB8AC3E}">
        <p14:creationId xmlns:p14="http://schemas.microsoft.com/office/powerpoint/2010/main" val="38344432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524002"/>
            <a:ext cx="9198864" cy="2871216"/>
          </a:xfrm>
        </p:spPr>
        <p:txBody>
          <a:bodyPr anchor="ctr">
            <a:normAutofit/>
          </a:bodyPr>
          <a:lstStyle>
            <a:lvl1pPr>
              <a:lnSpc>
                <a:spcPct val="110000"/>
              </a:lnSpc>
              <a:defRPr sz="40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6A453612-8941-41EA-ABBA-F717A06C8346}" type="datetime1">
              <a:rPr lang="en-US" smtClean="0"/>
              <a:t>4/30/2025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376672"/>
            <a:ext cx="9198864" cy="466344"/>
          </a:xfrm>
        </p:spPr>
        <p:txBody>
          <a:bodyPr>
            <a:normAutofit/>
          </a:bodyPr>
          <a:lstStyle>
            <a:lvl1pPr marL="0" indent="0">
              <a:buNone/>
              <a:defRPr sz="2200" b="1" cap="all" baseline="0">
                <a:solidFill>
                  <a:schemeClr val="accent1"/>
                </a:solidFill>
              </a:defRPr>
            </a:lvl1pPr>
            <a:lvl2pPr marL="228600" indent="0">
              <a:buNone/>
              <a:defRPr sz="2000" b="1" cap="all" baseline="0">
                <a:solidFill>
                  <a:schemeClr val="accent1"/>
                </a:solidFill>
              </a:defRPr>
            </a:lvl2pPr>
            <a:lvl3pPr marL="457200" indent="0">
              <a:buNone/>
              <a:defRPr sz="1800" b="1" cap="all" baseline="0">
                <a:solidFill>
                  <a:schemeClr val="accent1"/>
                </a:solidFill>
              </a:defRPr>
            </a:lvl3pPr>
            <a:lvl4pPr marL="685800" indent="0">
              <a:buNone/>
              <a:defRPr sz="1600" b="1" cap="all" baseline="0">
                <a:solidFill>
                  <a:schemeClr val="accent1"/>
                </a:solidFill>
              </a:defRPr>
            </a:lvl4pPr>
            <a:lvl5pPr marL="914400" indent="0">
              <a:buNone/>
              <a:defRPr sz="1400" b="1" cap="all" baseline="0">
                <a:solidFill>
                  <a:schemeClr val="accent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902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9D41517-889E-CBB7-FD17-C5FECA783B2A}"/>
              </a:ext>
            </a:extLst>
          </p:cNvPr>
          <p:cNvSpPr/>
          <p:nvPr userDrawn="1"/>
        </p:nvSpPr>
        <p:spPr>
          <a:xfrm flipV="1">
            <a:off x="0" y="823828"/>
            <a:ext cx="11385608" cy="6034172"/>
          </a:xfrm>
          <a:custGeom>
            <a:avLst/>
            <a:gdLst>
              <a:gd name="connsiteX0" fmla="*/ 0 w 11385608"/>
              <a:gd name="connsiteY0" fmla="*/ 6034172 h 6034172"/>
              <a:gd name="connsiteX1" fmla="*/ 10969276 w 11385608"/>
              <a:gd name="connsiteY1" fmla="*/ 6034172 h 6034172"/>
              <a:gd name="connsiteX2" fmla="*/ 11385608 w 11385608"/>
              <a:gd name="connsiteY2" fmla="*/ 5617840 h 6034172"/>
              <a:gd name="connsiteX3" fmla="*/ 11385608 w 11385608"/>
              <a:gd name="connsiteY3" fmla="*/ 0 h 6034172"/>
              <a:gd name="connsiteX4" fmla="*/ 0 w 11385608"/>
              <a:gd name="connsiteY4" fmla="*/ 0 h 6034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608" h="6034172">
                <a:moveTo>
                  <a:pt x="0" y="6034172"/>
                </a:moveTo>
                <a:lnTo>
                  <a:pt x="10969276" y="6034172"/>
                </a:lnTo>
                <a:cubicBezTo>
                  <a:pt x="11199210" y="6034172"/>
                  <a:pt x="11385608" y="5847774"/>
                  <a:pt x="11385608" y="5617840"/>
                </a:cubicBezTo>
                <a:lnTo>
                  <a:pt x="11385608" y="0"/>
                </a:lnTo>
                <a:lnTo>
                  <a:pt x="0" y="0"/>
                </a:lnTo>
                <a:close/>
              </a:path>
            </a:pathLst>
          </a:cu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29768" y="1783080"/>
            <a:ext cx="8499079" cy="2249424"/>
          </a:xfrm>
        </p:spPr>
        <p:txBody>
          <a:bodyPr anchor="t">
            <a:normAutofit/>
          </a:bodyPr>
          <a:lstStyle>
            <a:lvl1pPr>
              <a:lnSpc>
                <a:spcPct val="100000"/>
              </a:lnSpc>
              <a:defRPr sz="3600" cap="none"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73D6CD22-E4B3-48A1-94CA-B89DB574ED80}" type="datetime1">
              <a:rPr lang="en-US" smtClean="0"/>
              <a:t>4/30/2025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8669124" y="6492240"/>
            <a:ext cx="2660904" cy="338328"/>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a:xfrm>
            <a:off x="11421468" y="6492240"/>
            <a:ext cx="457200" cy="338328"/>
          </a:xfrm>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429768" y="5120640"/>
            <a:ext cx="5431536" cy="1289304"/>
          </a:xfrm>
        </p:spPr>
        <p:txBody>
          <a:bodyPr vert="horz" lIns="91440" tIns="45720" rIns="91440" bIns="45720" rtlCol="0" anchor="ctr">
            <a:normAutofit/>
          </a:bodyPr>
          <a:lstStyle>
            <a:lvl1pPr marL="0" indent="0">
              <a:buNone/>
              <a:defRPr lang="en-US" b="1" cap="all" baseline="0" dirty="0"/>
            </a:lvl1pPr>
            <a:lvl2pPr marL="228600" indent="0">
              <a:buNone/>
              <a:defRPr lang="en-US" b="1" cap="all" baseline="0" dirty="0"/>
            </a:lvl2pPr>
            <a:lvl3pPr marL="457200" indent="0">
              <a:buNone/>
              <a:defRPr lang="en-US" b="1" cap="all" baseline="0" dirty="0"/>
            </a:lvl3pPr>
            <a:lvl4pPr marL="685800" indent="0">
              <a:buNone/>
              <a:defRPr lang="en-US" b="1" cap="all" baseline="0" dirty="0"/>
            </a:lvl4pPr>
            <a:lvl5pPr marL="914400" indent="0">
              <a:buNone/>
              <a:defRPr lang="en-US" b="1" cap="all" baseline="0"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669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rmAutofit/>
          </a:bodyPr>
          <a:lstStyle>
            <a:lvl1pPr>
              <a:defRPr sz="54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7C38B47-093E-417D-A1C3-81EEF797AC69}"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92609295"/>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8430768"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8430768" cy="182880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A250925D-4314-49E4-A383-289640FEB5E3}" type="datetime1">
              <a:rPr lang="en-US" smtClean="0"/>
              <a:t>4/30/2025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9387180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778C515B-8D5A-0268-9044-7B2013C87E02}"/>
              </a:ext>
            </a:extLst>
          </p:cNvPr>
          <p:cNvSpPr>
            <a:spLocks noGrp="1"/>
          </p:cNvSpPr>
          <p:nvPr>
            <p:ph type="body" sz="quarter" idx="13"/>
          </p:nvPr>
        </p:nvSpPr>
        <p:spPr>
          <a:xfrm>
            <a:off x="429767" y="2020825"/>
            <a:ext cx="5212208" cy="42847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3C7061A-8ED7-8B72-BD2B-2DF67F8C7A75}"/>
              </a:ext>
            </a:extLst>
          </p:cNvPr>
          <p:cNvSpPr>
            <a:spLocks noGrp="1"/>
          </p:cNvSpPr>
          <p:nvPr>
            <p:ph type="body" sz="quarter" idx="14"/>
          </p:nvPr>
        </p:nvSpPr>
        <p:spPr>
          <a:xfrm>
            <a:off x="6381622" y="2020822"/>
            <a:ext cx="5212208" cy="4284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E2C59E0-667A-459A-BBD1-70DA72C3C576}" type="datetime1">
              <a:rPr lang="en-US" smtClean="0"/>
              <a:t>4/30/2025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066400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A211279F-0D05-3637-19CD-29468F4DD2F3}"/>
              </a:ext>
            </a:extLst>
          </p:cNvPr>
          <p:cNvSpPr>
            <a:spLocks noGrp="1"/>
          </p:cNvSpPr>
          <p:nvPr>
            <p:ph type="body" sz="quarter" idx="13"/>
          </p:nvPr>
        </p:nvSpPr>
        <p:spPr>
          <a:xfrm>
            <a:off x="430213" y="2021134"/>
            <a:ext cx="5211762" cy="4343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F1B170DE-636A-B1A9-2EAB-C426DBFB3E5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706CC00B-2F01-4379-B0FD-8DA094C16FA4}" type="datetime1">
              <a:rPr lang="en-US" smtClean="0"/>
              <a:t>4/30/2025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183467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Picture Placeholder 8">
            <a:extLst>
              <a:ext uri="{FF2B5EF4-FFF2-40B4-BE49-F238E27FC236}">
                <a16:creationId xmlns:a16="http://schemas.microsoft.com/office/drawing/2014/main" id="{FA23F0E6-EDAF-3A7F-5EC8-F911E9AE48EF}"/>
              </a:ext>
            </a:extLst>
          </p:cNvPr>
          <p:cNvSpPr>
            <a:spLocks noGrp="1"/>
          </p:cNvSpPr>
          <p:nvPr>
            <p:ph type="pic" sz="quarter" idx="13"/>
          </p:nvPr>
        </p:nvSpPr>
        <p:spPr>
          <a:xfrm>
            <a:off x="4502843" y="0"/>
            <a:ext cx="7689157" cy="6399152"/>
          </a:xfrm>
          <a:custGeom>
            <a:avLst/>
            <a:gdLst>
              <a:gd name="connsiteX0" fmla="*/ 0 w 7689157"/>
              <a:gd name="connsiteY0" fmla="*/ 0 h 6399152"/>
              <a:gd name="connsiteX1" fmla="*/ 7689157 w 7689157"/>
              <a:gd name="connsiteY1" fmla="*/ 0 h 6399152"/>
              <a:gd name="connsiteX2" fmla="*/ 7689157 w 7689157"/>
              <a:gd name="connsiteY2" fmla="*/ 6399152 h 6399152"/>
              <a:gd name="connsiteX3" fmla="*/ 578440 w 7689157"/>
              <a:gd name="connsiteY3" fmla="*/ 6399152 h 6399152"/>
              <a:gd name="connsiteX4" fmla="*/ 0 w 7689157"/>
              <a:gd name="connsiteY4" fmla="*/ 582071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157" h="6399152">
                <a:moveTo>
                  <a:pt x="0" y="0"/>
                </a:moveTo>
                <a:lnTo>
                  <a:pt x="7689157" y="0"/>
                </a:lnTo>
                <a:lnTo>
                  <a:pt x="7689157" y="6399152"/>
                </a:lnTo>
                <a:lnTo>
                  <a:pt x="578440" y="6399152"/>
                </a:lnTo>
                <a:cubicBezTo>
                  <a:pt x="258976" y="6399152"/>
                  <a:pt x="0" y="6140176"/>
                  <a:pt x="0" y="5820712"/>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5019F103-9E7C-4D5A-827C-0D2D66EE1CD2}" type="datetime1">
              <a:rPr lang="en-US" smtClean="0"/>
              <a:t>4/30/2025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21463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ct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A9E06FED-92D3-C4D6-28D7-600D842F7AC3}"/>
              </a:ext>
            </a:extLst>
          </p:cNvPr>
          <p:cNvSpPr>
            <a:spLocks noGrp="1"/>
          </p:cNvSpPr>
          <p:nvPr>
            <p:ph type="pic" sz="quarter" idx="13"/>
          </p:nvPr>
        </p:nvSpPr>
        <p:spPr>
          <a:xfrm>
            <a:off x="0" y="0"/>
            <a:ext cx="11733150" cy="5135804"/>
          </a:xfrm>
          <a:custGeom>
            <a:avLst/>
            <a:gdLst>
              <a:gd name="connsiteX0" fmla="*/ 0 w 11733150"/>
              <a:gd name="connsiteY0" fmla="*/ 0 h 5135804"/>
              <a:gd name="connsiteX1" fmla="*/ 11733150 w 11733150"/>
              <a:gd name="connsiteY1" fmla="*/ 0 h 5135804"/>
              <a:gd name="connsiteX2" fmla="*/ 11733150 w 11733150"/>
              <a:gd name="connsiteY2" fmla="*/ 4533808 h 5135804"/>
              <a:gd name="connsiteX3" fmla="*/ 11131154 w 11733150"/>
              <a:gd name="connsiteY3" fmla="*/ 5135804 h 5135804"/>
              <a:gd name="connsiteX4" fmla="*/ 0 w 11733150"/>
              <a:gd name="connsiteY4" fmla="*/ 5135804 h 5135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3150" h="5135804">
                <a:moveTo>
                  <a:pt x="0" y="0"/>
                </a:moveTo>
                <a:lnTo>
                  <a:pt x="11733150" y="0"/>
                </a:lnTo>
                <a:lnTo>
                  <a:pt x="11733150" y="4533808"/>
                </a:lnTo>
                <a:cubicBezTo>
                  <a:pt x="11733150" y="4866281"/>
                  <a:pt x="11463627" y="5135804"/>
                  <a:pt x="11131154" y="5135804"/>
                </a:cubicBezTo>
                <a:lnTo>
                  <a:pt x="0" y="5135804"/>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bg1"/>
                </a:solidFill>
                <a:effectLst/>
              </a:defRPr>
            </a:lvl1pPr>
          </a:lstStyle>
          <a:p>
            <a:fld id="{8C13480A-5F85-4A30-80F2-F92581C6474C}"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bg1"/>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vert="horz" lIns="91440" tIns="45720" rIns="91440" bIns="45720" rtlCol="0" anchor="ctr"/>
          <a:lstStyle>
            <a:lvl1pPr>
              <a:defRPr lang="en-US" smtClean="0">
                <a:solidFill>
                  <a:schemeClr val="bg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661847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Picture Placeholder 6">
            <a:extLst>
              <a:ext uri="{FF2B5EF4-FFF2-40B4-BE49-F238E27FC236}">
                <a16:creationId xmlns:a16="http://schemas.microsoft.com/office/drawing/2014/main" id="{3D161DAC-42AF-C3D9-37A1-04B90F30DEED}"/>
              </a:ext>
            </a:extLst>
          </p:cNvPr>
          <p:cNvSpPr>
            <a:spLocks noGrp="1"/>
          </p:cNvSpPr>
          <p:nvPr>
            <p:ph type="pic" sz="quarter" idx="13"/>
          </p:nvPr>
        </p:nvSpPr>
        <p:spPr>
          <a:xfrm>
            <a:off x="5586160" y="0"/>
            <a:ext cx="6605841" cy="6399152"/>
          </a:xfrm>
          <a:custGeom>
            <a:avLst/>
            <a:gdLst>
              <a:gd name="connsiteX0" fmla="*/ 0 w 6605841"/>
              <a:gd name="connsiteY0" fmla="*/ 0 h 6399152"/>
              <a:gd name="connsiteX1" fmla="*/ 6605841 w 6605841"/>
              <a:gd name="connsiteY1" fmla="*/ 0 h 6399152"/>
              <a:gd name="connsiteX2" fmla="*/ 6605841 w 6605841"/>
              <a:gd name="connsiteY2" fmla="*/ 6399152 h 6399152"/>
              <a:gd name="connsiteX3" fmla="*/ 601995 w 6605841"/>
              <a:gd name="connsiteY3" fmla="*/ 6399152 h 6399152"/>
              <a:gd name="connsiteX4" fmla="*/ 0 w 6605841"/>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841" h="6399152">
                <a:moveTo>
                  <a:pt x="0" y="0"/>
                </a:moveTo>
                <a:lnTo>
                  <a:pt x="6605841" y="0"/>
                </a:lnTo>
                <a:lnTo>
                  <a:pt x="6605841" y="6399152"/>
                </a:lnTo>
                <a:lnTo>
                  <a:pt x="601995" y="6399152"/>
                </a:lnTo>
                <a:cubicBezTo>
                  <a:pt x="269522"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2BF18D3-87BE-4A2D-AD2C-B21E415FD900}"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47740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6">
            <a:extLst>
              <a:ext uri="{FF2B5EF4-FFF2-40B4-BE49-F238E27FC236}">
                <a16:creationId xmlns:a16="http://schemas.microsoft.com/office/drawing/2014/main" id="{DEE3B02A-3B83-3083-3F07-26E25C6C135D}"/>
              </a:ext>
            </a:extLst>
          </p:cNvPr>
          <p:cNvSpPr>
            <a:spLocks noGrp="1"/>
          </p:cNvSpPr>
          <p:nvPr>
            <p:ph type="pic" sz="quarter" idx="13"/>
          </p:nvPr>
        </p:nvSpPr>
        <p:spPr>
          <a:xfrm>
            <a:off x="6517248" y="0"/>
            <a:ext cx="5674753" cy="6399152"/>
          </a:xfrm>
          <a:custGeom>
            <a:avLst/>
            <a:gdLst>
              <a:gd name="connsiteX0" fmla="*/ 0 w 5674753"/>
              <a:gd name="connsiteY0" fmla="*/ 0 h 6399152"/>
              <a:gd name="connsiteX1" fmla="*/ 5674753 w 5674753"/>
              <a:gd name="connsiteY1" fmla="*/ 0 h 6399152"/>
              <a:gd name="connsiteX2" fmla="*/ 5674753 w 5674753"/>
              <a:gd name="connsiteY2" fmla="*/ 6399152 h 6399152"/>
              <a:gd name="connsiteX3" fmla="*/ 601996 w 5674753"/>
              <a:gd name="connsiteY3" fmla="*/ 6399152 h 6399152"/>
              <a:gd name="connsiteX4" fmla="*/ 0 w 5674753"/>
              <a:gd name="connsiteY4" fmla="*/ 5797156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53" h="6399152">
                <a:moveTo>
                  <a:pt x="0" y="0"/>
                </a:moveTo>
                <a:lnTo>
                  <a:pt x="5674753" y="0"/>
                </a:lnTo>
                <a:lnTo>
                  <a:pt x="5674753" y="6399152"/>
                </a:lnTo>
                <a:lnTo>
                  <a:pt x="601996" y="6399152"/>
                </a:lnTo>
                <a:cubicBezTo>
                  <a:pt x="269523" y="6399152"/>
                  <a:pt x="0" y="6129629"/>
                  <a:pt x="0" y="5797156"/>
                </a:cubicBez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73F0B94E-0195-4FC9-AEFD-CCBB878ACEDF}"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293286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6">
            <a:extLst>
              <a:ext uri="{FF2B5EF4-FFF2-40B4-BE49-F238E27FC236}">
                <a16:creationId xmlns:a16="http://schemas.microsoft.com/office/drawing/2014/main" id="{1D6AB98B-BD95-F9FC-BB22-1A89B6EE3246}"/>
              </a:ext>
            </a:extLst>
          </p:cNvPr>
          <p:cNvSpPr>
            <a:spLocks noGrp="1"/>
          </p:cNvSpPr>
          <p:nvPr>
            <p:ph type="pic" sz="quarter" idx="13"/>
          </p:nvPr>
        </p:nvSpPr>
        <p:spPr>
          <a:xfrm>
            <a:off x="0" y="0"/>
            <a:ext cx="6604503" cy="6399152"/>
          </a:xfrm>
          <a:custGeom>
            <a:avLst/>
            <a:gdLst>
              <a:gd name="connsiteX0" fmla="*/ 0 w 6604503"/>
              <a:gd name="connsiteY0" fmla="*/ 0 h 6399152"/>
              <a:gd name="connsiteX1" fmla="*/ 6604503 w 6604503"/>
              <a:gd name="connsiteY1" fmla="*/ 0 h 6399152"/>
              <a:gd name="connsiteX2" fmla="*/ 6604503 w 6604503"/>
              <a:gd name="connsiteY2" fmla="*/ 5797156 h 6399152"/>
              <a:gd name="connsiteX3" fmla="*/ 6002507 w 6604503"/>
              <a:gd name="connsiteY3" fmla="*/ 6399152 h 6399152"/>
              <a:gd name="connsiteX4" fmla="*/ 0 w 6604503"/>
              <a:gd name="connsiteY4" fmla="*/ 6399152 h 6399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4503" h="6399152">
                <a:moveTo>
                  <a:pt x="0" y="0"/>
                </a:moveTo>
                <a:lnTo>
                  <a:pt x="6604503" y="0"/>
                </a:lnTo>
                <a:lnTo>
                  <a:pt x="6604503" y="5797156"/>
                </a:lnTo>
                <a:cubicBezTo>
                  <a:pt x="6604503" y="6129629"/>
                  <a:pt x="6334980" y="6399152"/>
                  <a:pt x="6002507" y="6399152"/>
                </a:cubicBezTo>
                <a:lnTo>
                  <a:pt x="0" y="6399152"/>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oAutofit/>
          </a:bodyPr>
          <a:lstStyle>
            <a:lvl1pPr marL="0" indent="0">
              <a:buNone/>
              <a:defRPr/>
            </a:lvl1p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9B0F68CC-6BDD-49E7-8971-97164A4B1FA2}" type="datetime1">
              <a:rPr lang="en-US" smtClean="0"/>
              <a:t>4/30/2025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09114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lphaLcPeriod"/>
              <a:defRPr lang="en-US" dirty="0"/>
            </a:lvl2pPr>
            <a:lvl3pPr marL="800100" indent="-342900">
              <a:buFont typeface="+mj-lt"/>
              <a:buAutoNum type="romanLcPeriod"/>
              <a:defRPr lang="en-US" dirty="0"/>
            </a:lvl3pPr>
            <a:lvl4pPr marL="914400" indent="-228600">
              <a:buFont typeface="+mj-lt"/>
              <a:buAutoNum type="arabicParenR"/>
              <a:defRPr lang="en-US" dirty="0"/>
            </a:lvl4pPr>
            <a:lvl5pPr marL="1143000" indent="-228600">
              <a:buFont typeface="+mj-lt"/>
              <a:buAutoNum type="alphaLcParen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E244D5D5-F2FF-4BCB-BACC-FA9A736697CB}" type="datetime1">
              <a:rPr lang="en-US" smtClean="0"/>
              <a:t>4/30/2025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96642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31173" y="285210"/>
            <a:ext cx="10653578" cy="96510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31172" y="1384847"/>
            <a:ext cx="10653579" cy="49051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31172" y="6490524"/>
            <a:ext cx="2841959" cy="336141"/>
          </a:xfrm>
          <a:prstGeom prst="rect">
            <a:avLst/>
          </a:prstGeom>
        </p:spPr>
        <p:txBody>
          <a:bodyPr vert="horz" lIns="91440" tIns="45720" rIns="91440" bIns="45720" rtlCol="0" anchor="ctr"/>
          <a:lstStyle>
            <a:lvl1pPr algn="l">
              <a:defRPr sz="800">
                <a:solidFill>
                  <a:schemeClr val="tx1"/>
                </a:solidFill>
              </a:defRPr>
            </a:lvl1pPr>
          </a:lstStyle>
          <a:p>
            <a:fld id="{072E1B28-DB45-4001-B295-7D7933E04419}" type="datetime1">
              <a:rPr lang="en-US" smtClean="0"/>
              <a:t>4/30/2025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93370" y="6490524"/>
            <a:ext cx="2662834" cy="336141"/>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48431" y="6490524"/>
            <a:ext cx="457200" cy="336141"/>
          </a:xfrm>
          <a:prstGeom prst="rect">
            <a:avLst/>
          </a:prstGeom>
        </p:spPr>
        <p:txBody>
          <a:bodyPr vert="horz" lIns="91440" tIns="45720" rIns="91440" bIns="45720" rtlCol="0" anchor="ctr"/>
          <a:lstStyle>
            <a:lvl1pPr algn="r">
              <a:defRPr sz="800">
                <a:solidFill>
                  <a:schemeClr val="tx1"/>
                </a:solidFill>
              </a:defRPr>
            </a:lvl1pPr>
          </a:lstStyle>
          <a:p>
            <a:fld id="{84C450F2-3BB4-4AE4-8A35-A9D7AEA4C850}" type="slidenum">
              <a:rPr lang="en-US" smtClean="0"/>
              <a:pPr/>
              <a:t>‹#›</a:t>
            </a:fld>
            <a:endParaRPr lang="en-US" dirty="0"/>
          </a:p>
        </p:txBody>
      </p:sp>
    </p:spTree>
    <p:extLst>
      <p:ext uri="{BB962C8B-B14F-4D97-AF65-F5344CB8AC3E}">
        <p14:creationId xmlns:p14="http://schemas.microsoft.com/office/powerpoint/2010/main" val="1317099004"/>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740" r:id="rId3"/>
    <p:sldLayoutId id="2147483686"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Lst>
  <p:hf hdr="0"/>
  <p:txStyles>
    <p:titleStyle>
      <a:lvl1pPr algn="l" defTabSz="914400" rtl="0" eaLnBrk="1" latinLnBrk="0" hangingPunct="1">
        <a:lnSpc>
          <a:spcPct val="90000"/>
        </a:lnSpc>
        <a:spcBef>
          <a:spcPct val="0"/>
        </a:spcBef>
        <a:buNone/>
        <a:defRPr sz="3200" b="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p15:clr>
            <a:srgbClr val="F26B43"/>
          </p15:clr>
        </p15:guide>
        <p15:guide id="4"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hyperlink" Target="https://www.bizmanualz.com/writing-policies-andprocedures/how-do-you-know-your-procedures-work.html" TargetMode="External"/><Relationship Id="rId2" Type="http://schemas.openxmlformats.org/officeDocument/2006/relationships/hyperlink" Target="https://www.lepide.com/blog/ten-ways-to-improve-data-security/" TargetMode="External"/><Relationship Id="rId1" Type="http://schemas.openxmlformats.org/officeDocument/2006/relationships/slideLayout" Target="../slideLayouts/slideLayout40.xml"/><Relationship Id="rId6" Type="http://schemas.openxmlformats.org/officeDocument/2006/relationships/hyperlink" Target="https://www.integrify.com/business-processmodeling/" TargetMode="External"/><Relationship Id="rId5" Type="http://schemas.openxmlformats.org/officeDocument/2006/relationships/hyperlink" Target="https://www.sans.org/blog/what-is-open-source-intelligence/" TargetMode="External"/><Relationship Id="rId4" Type="http://schemas.openxmlformats.org/officeDocument/2006/relationships/hyperlink" Target="https://www.csoonline.com/article/567859/what-is-osint-top-open-source-intelligence-tools.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38E9-D21E-DE68-38AC-F56AEA15B379}"/>
              </a:ext>
            </a:extLst>
          </p:cNvPr>
          <p:cNvSpPr>
            <a:spLocks noGrp="1"/>
          </p:cNvSpPr>
          <p:nvPr>
            <p:ph type="ctrTitle"/>
          </p:nvPr>
        </p:nvSpPr>
        <p:spPr>
          <a:xfrm>
            <a:off x="2253430" y="2377439"/>
            <a:ext cx="7685140" cy="1940897"/>
          </a:xfrm>
        </p:spPr>
        <p:txBody>
          <a:bodyPr anchor="b">
            <a:normAutofit/>
          </a:bodyPr>
          <a:lstStyle/>
          <a:p>
            <a:r>
              <a:rPr lang="en-US" sz="5400" dirty="0"/>
              <a:t>Challenge Your Hacking Skills</a:t>
            </a:r>
          </a:p>
        </p:txBody>
      </p:sp>
      <p:sp>
        <p:nvSpPr>
          <p:cNvPr id="13" name="Slide Number Placeholder 12">
            <a:extLst>
              <a:ext uri="{FF2B5EF4-FFF2-40B4-BE49-F238E27FC236}">
                <a16:creationId xmlns:a16="http://schemas.microsoft.com/office/drawing/2014/main" id="{6247F861-42CF-FE05-F8FD-7EBB0D76F029}"/>
              </a:ext>
            </a:extLst>
          </p:cNvPr>
          <p:cNvSpPr>
            <a:spLocks noGrp="1"/>
          </p:cNvSpPr>
          <p:nvPr>
            <p:ph type="sldNum" sz="quarter" idx="12"/>
          </p:nvPr>
        </p:nvSpPr>
        <p:spPr>
          <a:xfrm>
            <a:off x="11648431" y="6490524"/>
            <a:ext cx="457200" cy="336141"/>
          </a:xfrm>
        </p:spPr>
        <p:txBody>
          <a:bodyPr/>
          <a:lstStyle/>
          <a:p>
            <a:pPr lvl="0"/>
            <a:fld id="{84C450F2-3BB4-4AE4-8A35-A9D7AEA4C850}" type="slidenum">
              <a:rPr lang="en-US" noProof="0" smtClean="0"/>
              <a:pPr lvl="0"/>
              <a:t>1</a:t>
            </a:fld>
            <a:endParaRPr lang="en-US" noProof="0" dirty="0"/>
          </a:p>
        </p:txBody>
      </p:sp>
      <p:sp>
        <p:nvSpPr>
          <p:cNvPr id="6" name="TextBox 5">
            <a:extLst>
              <a:ext uri="{FF2B5EF4-FFF2-40B4-BE49-F238E27FC236}">
                <a16:creationId xmlns:a16="http://schemas.microsoft.com/office/drawing/2014/main" id="{692933C3-C86D-0F14-F172-52EB0F5C1FDA}"/>
              </a:ext>
            </a:extLst>
          </p:cNvPr>
          <p:cNvSpPr txBox="1"/>
          <p:nvPr/>
        </p:nvSpPr>
        <p:spPr>
          <a:xfrm>
            <a:off x="2386584" y="4846320"/>
            <a:ext cx="2732543" cy="1200329"/>
          </a:xfrm>
          <a:prstGeom prst="rect">
            <a:avLst/>
          </a:prstGeom>
          <a:noFill/>
        </p:spPr>
        <p:txBody>
          <a:bodyPr wrap="none" rtlCol="0">
            <a:spAutoFit/>
          </a:bodyPr>
          <a:lstStyle/>
          <a:p>
            <a:r>
              <a:rPr lang="en-US" dirty="0">
                <a:solidFill>
                  <a:schemeClr val="bg1"/>
                </a:solidFill>
              </a:rPr>
              <a:t>Ryan Coon</a:t>
            </a:r>
          </a:p>
          <a:p>
            <a:r>
              <a:rPr lang="en-US" dirty="0">
                <a:solidFill>
                  <a:schemeClr val="bg1"/>
                </a:solidFill>
              </a:rPr>
              <a:t>CYB-610</a:t>
            </a:r>
          </a:p>
          <a:p>
            <a:r>
              <a:rPr lang="en-US" dirty="0">
                <a:solidFill>
                  <a:schemeClr val="bg1"/>
                </a:solidFill>
              </a:rPr>
              <a:t>Professor Ian Standefer</a:t>
            </a:r>
          </a:p>
          <a:p>
            <a:r>
              <a:rPr lang="en-US" dirty="0">
                <a:solidFill>
                  <a:schemeClr val="bg1"/>
                </a:solidFill>
              </a:rPr>
              <a:t>April 30, 2025</a:t>
            </a:r>
          </a:p>
        </p:txBody>
      </p:sp>
    </p:spTree>
    <p:extLst>
      <p:ext uri="{BB962C8B-B14F-4D97-AF65-F5344CB8AC3E}">
        <p14:creationId xmlns:p14="http://schemas.microsoft.com/office/powerpoint/2010/main" val="4182614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0F23-1809-2CC4-1A94-F826616D2DF4}"/>
              </a:ext>
            </a:extLst>
          </p:cNvPr>
          <p:cNvSpPr>
            <a:spLocks noGrp="1"/>
          </p:cNvSpPr>
          <p:nvPr>
            <p:ph type="title"/>
          </p:nvPr>
        </p:nvSpPr>
        <p:spPr>
          <a:xfrm>
            <a:off x="429768" y="550218"/>
            <a:ext cx="4554982" cy="1453896"/>
          </a:xfrm>
        </p:spPr>
        <p:txBody>
          <a:bodyPr>
            <a:normAutofit/>
          </a:bodyPr>
          <a:lstStyle/>
          <a:p>
            <a:r>
              <a:rPr lang="en-US" dirty="0"/>
              <a:t>Countermeasures and expected results</a:t>
            </a:r>
          </a:p>
        </p:txBody>
      </p:sp>
      <p:pic>
        <p:nvPicPr>
          <p:cNvPr id="7" name="Picture Placeholder 6" descr="A close-up of a sand dune">
            <a:extLst>
              <a:ext uri="{FF2B5EF4-FFF2-40B4-BE49-F238E27FC236}">
                <a16:creationId xmlns:a16="http://schemas.microsoft.com/office/drawing/2014/main" id="{3C37CE0E-074A-209D-2D43-EC5FAC327C30}"/>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a:fillRect/>
          </a:stretch>
        </p:blipFill>
        <p:spPr/>
      </p:pic>
      <p:sp>
        <p:nvSpPr>
          <p:cNvPr id="4" name="Content Placeholder 3">
            <a:extLst>
              <a:ext uri="{FF2B5EF4-FFF2-40B4-BE49-F238E27FC236}">
                <a16:creationId xmlns:a16="http://schemas.microsoft.com/office/drawing/2014/main" id="{CBAD71A6-1036-A099-9BDF-27C11F75648B}"/>
              </a:ext>
            </a:extLst>
          </p:cNvPr>
          <p:cNvSpPr>
            <a:spLocks noGrp="1"/>
          </p:cNvSpPr>
          <p:nvPr>
            <p:ph sz="quarter" idx="14"/>
          </p:nvPr>
        </p:nvSpPr>
        <p:spPr/>
        <p:txBody>
          <a:bodyPr>
            <a:normAutofit lnSpcReduction="10000"/>
          </a:bodyPr>
          <a:lstStyle/>
          <a:p>
            <a:pPr marL="0" indent="0">
              <a:buNone/>
            </a:pPr>
            <a:r>
              <a:rPr lang="en-US" dirty="0"/>
              <a:t>To address the identified vulnerabilities, I recommend a multi-pronged approach. First, implement a robust patch management system to ensure timely software updates, mitigating the risks highlighted by Nikto. Second, restrict access to open ports through strict access controls, limiting access to trusted IPs and authenticated users only. Third, deploy a Web Application Firewall (WAF) to filter and monitor HTTP requests, protecting against web-based attacks (e.g., XSS, SQL injection) identified by OWASP ZAP. Fourth, incorporate input validation and sanitization into secure coding practices to prevent vulnerabilities stemming from application input points. </a:t>
            </a:r>
          </a:p>
          <a:p>
            <a:pPr marL="0" indent="0">
              <a:buNone/>
            </a:pPr>
            <a:r>
              <a:rPr lang="en-US" dirty="0"/>
              <a:t>These measures will significantly strengthen the organization's security posture, reducing the risk of successful exploitation, safeguarding sensitive data, and maintaining system integrity. This proactive approach will mitigate immediate risks and build a robust, long-term defense against evolving threats.</a:t>
            </a:r>
          </a:p>
        </p:txBody>
      </p:sp>
      <p:sp>
        <p:nvSpPr>
          <p:cNvPr id="6" name="Slide Number Placeholder 5">
            <a:extLst>
              <a:ext uri="{FF2B5EF4-FFF2-40B4-BE49-F238E27FC236}">
                <a16:creationId xmlns:a16="http://schemas.microsoft.com/office/drawing/2014/main" id="{FB7032F8-92FC-BD1A-A9AF-986FE04CFE86}"/>
              </a:ext>
            </a:extLst>
          </p:cNvPr>
          <p:cNvSpPr>
            <a:spLocks noGrp="1"/>
          </p:cNvSpPr>
          <p:nvPr>
            <p:ph type="sldNum" sz="quarter" idx="12"/>
          </p:nvPr>
        </p:nvSpPr>
        <p:spPr/>
        <p:txBody>
          <a:bodyPr/>
          <a:lstStyle/>
          <a:p>
            <a:fld id="{CC057153-B650-4DEB-B370-79DDCFDCE934}" type="slidenum">
              <a:rPr lang="en-US" smtClean="0"/>
              <a:t>10</a:t>
            </a:fld>
            <a:endParaRPr lang="en-US" dirty="0"/>
          </a:p>
        </p:txBody>
      </p:sp>
    </p:spTree>
    <p:extLst>
      <p:ext uri="{BB962C8B-B14F-4D97-AF65-F5344CB8AC3E}">
        <p14:creationId xmlns:p14="http://schemas.microsoft.com/office/powerpoint/2010/main" val="3599844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2F81C-2BD8-A4FA-1C47-752CDA28131D}"/>
              </a:ext>
            </a:extLst>
          </p:cNvPr>
          <p:cNvSpPr>
            <a:spLocks noGrp="1"/>
          </p:cNvSpPr>
          <p:nvPr>
            <p:ph type="title"/>
          </p:nvPr>
        </p:nvSpPr>
        <p:spPr>
          <a:xfrm>
            <a:off x="431172" y="553617"/>
            <a:ext cx="7914087" cy="1719684"/>
          </a:xfrm>
        </p:spPr>
        <p:txBody>
          <a:bodyPr>
            <a:normAutofit/>
          </a:bodyPr>
          <a:lstStyle/>
          <a:p>
            <a:r>
              <a:rPr lang="en-US" sz="3600" dirty="0"/>
              <a:t>Strategies and system hardening for risk reduction</a:t>
            </a:r>
          </a:p>
        </p:txBody>
      </p:sp>
      <p:sp>
        <p:nvSpPr>
          <p:cNvPr id="3" name="Subtitle 2">
            <a:extLst>
              <a:ext uri="{FF2B5EF4-FFF2-40B4-BE49-F238E27FC236}">
                <a16:creationId xmlns:a16="http://schemas.microsoft.com/office/drawing/2014/main" id="{52D53411-4585-040B-5834-42C4EFE7629C}"/>
              </a:ext>
            </a:extLst>
          </p:cNvPr>
          <p:cNvSpPr>
            <a:spLocks noGrp="1"/>
          </p:cNvSpPr>
          <p:nvPr>
            <p:ph type="body" idx="1"/>
          </p:nvPr>
        </p:nvSpPr>
        <p:spPr>
          <a:xfrm>
            <a:off x="431172" y="5088156"/>
            <a:ext cx="7914087" cy="1166648"/>
          </a:xfrm>
        </p:spPr>
        <p:txBody>
          <a:bodyPr>
            <a:noAutofit/>
          </a:bodyPr>
          <a:lstStyle/>
          <a:p>
            <a:pPr marL="0" marR="0">
              <a:lnSpc>
                <a:spcPct val="115000"/>
              </a:lnSpc>
              <a:spcAft>
                <a:spcPts val="800"/>
              </a:spcAft>
              <a:buNone/>
            </a:pPr>
            <a:r>
              <a:rPr lang="en-US" sz="1200" dirty="0"/>
              <a:t>Mitigation Strategy and Risk Reduction</a:t>
            </a:r>
          </a:p>
          <a:p>
            <a:pPr marL="0" marR="0">
              <a:lnSpc>
                <a:spcPct val="115000"/>
              </a:lnSpc>
              <a:spcAft>
                <a:spcPts val="800"/>
              </a:spcAft>
              <a:buNone/>
            </a:pPr>
            <a:r>
              <a:rPr lang="en-US" sz="1200" dirty="0"/>
              <a:t>My strategy prioritizes addressing high-priority vulnerabilities through a comprehensive, layered security approach. This multi-layered defense integrates regular patch management, secure configurations, Web Application Firewall (WAF) protection, and robust access controls. This approach not only resolves existing vulnerabilities but also proactively strengthens our security posture, enabling adaptation to emerging cyber threats. </a:t>
            </a:r>
          </a:p>
          <a:p>
            <a:pPr marL="0" marR="0">
              <a:lnSpc>
                <a:spcPct val="115000"/>
              </a:lnSpc>
              <a:spcAft>
                <a:spcPts val="800"/>
              </a:spcAft>
              <a:buNone/>
            </a:pPr>
            <a:r>
              <a:rPr lang="en-US" sz="1200" dirty="0"/>
              <a:t>System hardening and risk mitigation</a:t>
            </a:r>
          </a:p>
          <a:p>
            <a:pPr marL="0" marR="0">
              <a:lnSpc>
                <a:spcPct val="115000"/>
              </a:lnSpc>
              <a:spcAft>
                <a:spcPts val="800"/>
              </a:spcAft>
            </a:pPr>
            <a:r>
              <a:rPr lang="en-US" sz="1200" dirty="0"/>
              <a:t>This strategy effectively reduces risk by addressing critical vulnerabilities, restricting unauthorized access, and minimizing exposure to potential attacks. By strengthening the system through these measures, exploitable weaknesses are significantly reduced, making it more difficult for attackers to compromise the network or disrupt operations. The result is a robust and secure infrastructure that aligns with cybersecurity best practices and enhances overall resilience.</a:t>
            </a:r>
          </a:p>
        </p:txBody>
      </p:sp>
      <p:sp>
        <p:nvSpPr>
          <p:cNvPr id="6" name="Slide Number Placeholder 5">
            <a:extLst>
              <a:ext uri="{FF2B5EF4-FFF2-40B4-BE49-F238E27FC236}">
                <a16:creationId xmlns:a16="http://schemas.microsoft.com/office/drawing/2014/main" id="{8D167AE3-F49B-E352-A529-8E3AAB9EEFC0}"/>
              </a:ext>
            </a:extLst>
          </p:cNvPr>
          <p:cNvSpPr>
            <a:spLocks noGrp="1"/>
          </p:cNvSpPr>
          <p:nvPr>
            <p:ph type="sldNum" sz="quarter" idx="12"/>
          </p:nvPr>
        </p:nvSpPr>
        <p:spPr/>
        <p:txBody>
          <a:bodyPr/>
          <a:lstStyle/>
          <a:p>
            <a:fld id="{84C450F2-3BB4-4AE4-8A35-A9D7AEA4C850}" type="slidenum">
              <a:rPr lang="en-US" smtClean="0"/>
              <a:t>11</a:t>
            </a:fld>
            <a:endParaRPr lang="en-US" dirty="0"/>
          </a:p>
        </p:txBody>
      </p:sp>
    </p:spTree>
    <p:extLst>
      <p:ext uri="{BB962C8B-B14F-4D97-AF65-F5344CB8AC3E}">
        <p14:creationId xmlns:p14="http://schemas.microsoft.com/office/powerpoint/2010/main" val="419869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82414-2455-2F1E-B0B1-FD1B739501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5374CB-5C98-E338-06E9-2155EA9936C4}"/>
              </a:ext>
            </a:extLst>
          </p:cNvPr>
          <p:cNvSpPr>
            <a:spLocks noGrp="1"/>
          </p:cNvSpPr>
          <p:nvPr>
            <p:ph type="title"/>
          </p:nvPr>
        </p:nvSpPr>
        <p:spPr>
          <a:xfrm>
            <a:off x="431172" y="553617"/>
            <a:ext cx="7914087" cy="1719684"/>
          </a:xfrm>
        </p:spPr>
        <p:txBody>
          <a:bodyPr>
            <a:normAutofit/>
          </a:bodyPr>
          <a:lstStyle/>
          <a:p>
            <a:r>
              <a:rPr lang="en-US" sz="3600" dirty="0"/>
              <a:t>Implemented changes</a:t>
            </a:r>
          </a:p>
        </p:txBody>
      </p:sp>
      <p:sp>
        <p:nvSpPr>
          <p:cNvPr id="3" name="Subtitle 2">
            <a:extLst>
              <a:ext uri="{FF2B5EF4-FFF2-40B4-BE49-F238E27FC236}">
                <a16:creationId xmlns:a16="http://schemas.microsoft.com/office/drawing/2014/main" id="{9C5B540C-CBA9-EADA-FC98-F855FC6DCD09}"/>
              </a:ext>
            </a:extLst>
          </p:cNvPr>
          <p:cNvSpPr>
            <a:spLocks noGrp="1"/>
          </p:cNvSpPr>
          <p:nvPr>
            <p:ph type="body" idx="1"/>
          </p:nvPr>
        </p:nvSpPr>
        <p:spPr>
          <a:xfrm>
            <a:off x="431172" y="5088156"/>
            <a:ext cx="7914087" cy="1166648"/>
          </a:xfrm>
        </p:spPr>
        <p:txBody>
          <a:bodyPr>
            <a:noAutofit/>
          </a:bodyPr>
          <a:lstStyle/>
          <a:p>
            <a:pPr marL="0" marR="0">
              <a:lnSpc>
                <a:spcPct val="115000"/>
              </a:lnSpc>
              <a:spcAft>
                <a:spcPts val="800"/>
              </a:spcAft>
              <a:buNone/>
            </a:pPr>
            <a:r>
              <a:rPr lang="en-US" sz="1400" dirty="0"/>
              <a:t>Justification for Implemented Changes</a:t>
            </a:r>
          </a:p>
          <a:p>
            <a:pPr marL="0" marR="0">
              <a:lnSpc>
                <a:spcPct val="115000"/>
              </a:lnSpc>
              <a:spcAft>
                <a:spcPts val="800"/>
              </a:spcAft>
              <a:buNone/>
            </a:pPr>
            <a:r>
              <a:rPr lang="en-US" sz="1400" dirty="0"/>
              <a:t>The implemented changes – disabling unnecessary services, applying software updates, and configuring additional firewall rules – were selected for their cost-effectiveness, simplicity, and high impact. These resource-efficient measures are quick to implement and directly address the high-risk vulnerabilities identified in the scans. By focusing on critical areas like exposed services and outdated software, these changes significantly decrease the attack surface while maintaining operational continuity and enhancing the overall security posture.</a:t>
            </a:r>
          </a:p>
          <a:p>
            <a:pPr marL="0" marR="0">
              <a:lnSpc>
                <a:spcPct val="115000"/>
              </a:lnSpc>
              <a:spcAft>
                <a:spcPts val="800"/>
              </a:spcAft>
              <a:buNone/>
            </a:pPr>
            <a:r>
              <a:rPr lang="en-US" sz="1400" dirty="0"/>
              <a:t>Addressed Vulnerabilities</a:t>
            </a:r>
          </a:p>
          <a:p>
            <a:pPr marL="0" marR="0">
              <a:lnSpc>
                <a:spcPct val="115000"/>
              </a:lnSpc>
              <a:spcAft>
                <a:spcPts val="800"/>
              </a:spcAft>
            </a:pPr>
            <a:r>
              <a:rPr lang="en-US" sz="1400" dirty="0"/>
              <a:t>Disabling unnecessary services effectively mitigated risks associated with open ports, minimizing the potential for exploits targeting outdated protocols like FTP and Telnet. Applying software updates resolved known vulnerabilities in outdated packages, reinforcing defenses against exploitation. Additionally, implementing firewall rules restricted access to critical services like SSH, reducing unauthorized access opportunities and enhancing overall access control.</a:t>
            </a:r>
          </a:p>
        </p:txBody>
      </p:sp>
      <p:sp>
        <p:nvSpPr>
          <p:cNvPr id="6" name="Slide Number Placeholder 5">
            <a:extLst>
              <a:ext uri="{FF2B5EF4-FFF2-40B4-BE49-F238E27FC236}">
                <a16:creationId xmlns:a16="http://schemas.microsoft.com/office/drawing/2014/main" id="{1C5AD859-1203-DC40-3D10-956A4B3629C9}"/>
              </a:ext>
            </a:extLst>
          </p:cNvPr>
          <p:cNvSpPr>
            <a:spLocks noGrp="1"/>
          </p:cNvSpPr>
          <p:nvPr>
            <p:ph type="sldNum" sz="quarter" idx="12"/>
          </p:nvPr>
        </p:nvSpPr>
        <p:spPr/>
        <p:txBody>
          <a:bodyPr/>
          <a:lstStyle/>
          <a:p>
            <a:fld id="{84C450F2-3BB4-4AE4-8A35-A9D7AEA4C850}" type="slidenum">
              <a:rPr lang="en-US" smtClean="0"/>
              <a:t>12</a:t>
            </a:fld>
            <a:endParaRPr lang="en-US" dirty="0"/>
          </a:p>
        </p:txBody>
      </p:sp>
    </p:spTree>
    <p:extLst>
      <p:ext uri="{BB962C8B-B14F-4D97-AF65-F5344CB8AC3E}">
        <p14:creationId xmlns:p14="http://schemas.microsoft.com/office/powerpoint/2010/main" val="1303877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4F9F4-7BC6-B388-2565-A0C64ABFE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49C140-63CD-BF7A-820A-E5A5352F00EC}"/>
              </a:ext>
            </a:extLst>
          </p:cNvPr>
          <p:cNvSpPr>
            <a:spLocks noGrp="1"/>
          </p:cNvSpPr>
          <p:nvPr>
            <p:ph type="title"/>
          </p:nvPr>
        </p:nvSpPr>
        <p:spPr>
          <a:xfrm>
            <a:off x="431172" y="553617"/>
            <a:ext cx="7914087" cy="1719684"/>
          </a:xfrm>
        </p:spPr>
        <p:txBody>
          <a:bodyPr>
            <a:normAutofit/>
          </a:bodyPr>
          <a:lstStyle/>
          <a:p>
            <a:r>
              <a:rPr lang="en-US" sz="3600" dirty="0"/>
              <a:t>Vulnerabilities impacted by the change</a:t>
            </a:r>
          </a:p>
        </p:txBody>
      </p:sp>
      <p:sp>
        <p:nvSpPr>
          <p:cNvPr id="3" name="Subtitle 2">
            <a:extLst>
              <a:ext uri="{FF2B5EF4-FFF2-40B4-BE49-F238E27FC236}">
                <a16:creationId xmlns:a16="http://schemas.microsoft.com/office/drawing/2014/main" id="{C00E7D63-11C5-0391-DBE0-AF659736959C}"/>
              </a:ext>
            </a:extLst>
          </p:cNvPr>
          <p:cNvSpPr>
            <a:spLocks noGrp="1"/>
          </p:cNvSpPr>
          <p:nvPr>
            <p:ph type="body" idx="1"/>
          </p:nvPr>
        </p:nvSpPr>
        <p:spPr>
          <a:xfrm>
            <a:off x="431171" y="3864266"/>
            <a:ext cx="7914087" cy="1166648"/>
          </a:xfrm>
        </p:spPr>
        <p:txBody>
          <a:bodyPr>
            <a:noAutofit/>
          </a:bodyPr>
          <a:lstStyle/>
          <a:p>
            <a:pPr marL="0" marR="0">
              <a:lnSpc>
                <a:spcPct val="115000"/>
              </a:lnSpc>
              <a:spcAft>
                <a:spcPts val="800"/>
              </a:spcAft>
            </a:pPr>
            <a:r>
              <a:rPr lang="en-US" sz="1600" dirty="0"/>
              <a:t>To identify vulnerabilities, I would start with automated scans using tools like Nessus and Nikto to detect network and server vulnerabilities, focusing on easily exploitable configurations such as open ports and outdated software. For web applications, I would utilize OWASP ZAP for both automated and manual testing to identify weaknesses in web forms, cookies, and user inputs by analyzing and modifying HTTP requests. Finally, consolidating and mapping these vulnerabilities across systems would provide a comprehensive overview of the security posture, emphasizing critical areas for remediation.</a:t>
            </a:r>
          </a:p>
        </p:txBody>
      </p:sp>
      <p:sp>
        <p:nvSpPr>
          <p:cNvPr id="6" name="Slide Number Placeholder 5">
            <a:extLst>
              <a:ext uri="{FF2B5EF4-FFF2-40B4-BE49-F238E27FC236}">
                <a16:creationId xmlns:a16="http://schemas.microsoft.com/office/drawing/2014/main" id="{378A6276-2AEF-F8F8-4AFA-292268EFD47F}"/>
              </a:ext>
            </a:extLst>
          </p:cNvPr>
          <p:cNvSpPr>
            <a:spLocks noGrp="1"/>
          </p:cNvSpPr>
          <p:nvPr>
            <p:ph type="sldNum" sz="quarter" idx="12"/>
          </p:nvPr>
        </p:nvSpPr>
        <p:spPr/>
        <p:txBody>
          <a:bodyPr/>
          <a:lstStyle/>
          <a:p>
            <a:fld id="{84C450F2-3BB4-4AE4-8A35-A9D7AEA4C850}" type="slidenum">
              <a:rPr lang="en-US" smtClean="0"/>
              <a:t>13</a:t>
            </a:fld>
            <a:endParaRPr lang="en-US" dirty="0"/>
          </a:p>
        </p:txBody>
      </p:sp>
    </p:spTree>
    <p:extLst>
      <p:ext uri="{BB962C8B-B14F-4D97-AF65-F5344CB8AC3E}">
        <p14:creationId xmlns:p14="http://schemas.microsoft.com/office/powerpoint/2010/main" val="3635931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10B8E-A3D9-0414-10C9-4494EEBF4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2429F-0099-1DD1-DA91-6ED927DA179B}"/>
              </a:ext>
            </a:extLst>
          </p:cNvPr>
          <p:cNvSpPr>
            <a:spLocks noGrp="1"/>
          </p:cNvSpPr>
          <p:nvPr>
            <p:ph type="title"/>
          </p:nvPr>
        </p:nvSpPr>
        <p:spPr>
          <a:xfrm>
            <a:off x="431172" y="553617"/>
            <a:ext cx="7914087" cy="1719684"/>
          </a:xfrm>
        </p:spPr>
        <p:txBody>
          <a:bodyPr>
            <a:normAutofit/>
          </a:bodyPr>
          <a:lstStyle/>
          <a:p>
            <a:r>
              <a:rPr lang="en-US" sz="3600" dirty="0"/>
              <a:t>Expected vs actual results</a:t>
            </a:r>
          </a:p>
        </p:txBody>
      </p:sp>
      <p:sp>
        <p:nvSpPr>
          <p:cNvPr id="3" name="Subtitle 2">
            <a:extLst>
              <a:ext uri="{FF2B5EF4-FFF2-40B4-BE49-F238E27FC236}">
                <a16:creationId xmlns:a16="http://schemas.microsoft.com/office/drawing/2014/main" id="{28447E1C-2F8C-ACC9-B5EF-A8469C1451A0}"/>
              </a:ext>
            </a:extLst>
          </p:cNvPr>
          <p:cNvSpPr>
            <a:spLocks noGrp="1"/>
          </p:cNvSpPr>
          <p:nvPr>
            <p:ph type="body" idx="1"/>
          </p:nvPr>
        </p:nvSpPr>
        <p:spPr>
          <a:xfrm>
            <a:off x="431171" y="3864266"/>
            <a:ext cx="7914087" cy="1166648"/>
          </a:xfrm>
        </p:spPr>
        <p:txBody>
          <a:bodyPr>
            <a:noAutofit/>
          </a:bodyPr>
          <a:lstStyle/>
          <a:p>
            <a:pPr marL="0" marR="0">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expected to see fewer vulnerabilities, restricted access to open ports, and fewer outdated software packages. We largely achieved these goals, as disabling unnecessary services and updating software successfully reduced the number of exploitable entry points. However, because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Metasploitable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 is intentionally designed to be vulnerable, some vulnerabilities remained even after updates. This highlights the need for extra security measures in such environments.</a:t>
            </a:r>
          </a:p>
        </p:txBody>
      </p:sp>
      <p:sp>
        <p:nvSpPr>
          <p:cNvPr id="6" name="Slide Number Placeholder 5">
            <a:extLst>
              <a:ext uri="{FF2B5EF4-FFF2-40B4-BE49-F238E27FC236}">
                <a16:creationId xmlns:a16="http://schemas.microsoft.com/office/drawing/2014/main" id="{FC238275-5BB5-A6AA-7F69-1BADF8F91B7A}"/>
              </a:ext>
            </a:extLst>
          </p:cNvPr>
          <p:cNvSpPr>
            <a:spLocks noGrp="1"/>
          </p:cNvSpPr>
          <p:nvPr>
            <p:ph type="sldNum" sz="quarter" idx="12"/>
          </p:nvPr>
        </p:nvSpPr>
        <p:spPr/>
        <p:txBody>
          <a:bodyPr/>
          <a:lstStyle/>
          <a:p>
            <a:fld id="{84C450F2-3BB4-4AE4-8A35-A9D7AEA4C850}" type="slidenum">
              <a:rPr lang="en-US" smtClean="0"/>
              <a:t>14</a:t>
            </a:fld>
            <a:endParaRPr lang="en-US" dirty="0"/>
          </a:p>
        </p:txBody>
      </p:sp>
    </p:spTree>
    <p:extLst>
      <p:ext uri="{BB962C8B-B14F-4D97-AF65-F5344CB8AC3E}">
        <p14:creationId xmlns:p14="http://schemas.microsoft.com/office/powerpoint/2010/main" val="141158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D10E1-0EDF-3F2E-05BA-84EED85AC7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66F18-54D9-F0AF-DB32-69112714DF8F}"/>
              </a:ext>
            </a:extLst>
          </p:cNvPr>
          <p:cNvSpPr>
            <a:spLocks noGrp="1"/>
          </p:cNvSpPr>
          <p:nvPr>
            <p:ph type="title"/>
          </p:nvPr>
        </p:nvSpPr>
        <p:spPr>
          <a:xfrm>
            <a:off x="429768" y="550218"/>
            <a:ext cx="4554982" cy="1453896"/>
          </a:xfrm>
        </p:spPr>
        <p:txBody>
          <a:bodyPr>
            <a:normAutofit/>
          </a:bodyPr>
          <a:lstStyle/>
          <a:p>
            <a:r>
              <a:rPr lang="en-US" dirty="0"/>
              <a:t>Lessons learned</a:t>
            </a:r>
          </a:p>
        </p:txBody>
      </p:sp>
      <p:pic>
        <p:nvPicPr>
          <p:cNvPr id="7" name="Picture Placeholder 6" descr="A close-up of a sand dune">
            <a:extLst>
              <a:ext uri="{FF2B5EF4-FFF2-40B4-BE49-F238E27FC236}">
                <a16:creationId xmlns:a16="http://schemas.microsoft.com/office/drawing/2014/main" id="{B0AE3628-66C1-8267-DD43-0A1D956BA825}"/>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a:fillRect/>
          </a:stretch>
        </p:blipFill>
        <p:spPr/>
      </p:pic>
      <p:sp>
        <p:nvSpPr>
          <p:cNvPr id="4" name="Content Placeholder 3">
            <a:extLst>
              <a:ext uri="{FF2B5EF4-FFF2-40B4-BE49-F238E27FC236}">
                <a16:creationId xmlns:a16="http://schemas.microsoft.com/office/drawing/2014/main" id="{2C454760-FB37-5C22-66D4-202CFB4A4FE2}"/>
              </a:ext>
            </a:extLst>
          </p:cNvPr>
          <p:cNvSpPr>
            <a:spLocks noGrp="1"/>
          </p:cNvSpPr>
          <p:nvPr>
            <p:ph sz="quarter" idx="14"/>
          </p:nvPr>
        </p:nvSpPr>
        <p:spPr/>
        <p:txBody>
          <a:bodyPr>
            <a:normAutofit/>
          </a:bodyPr>
          <a:lstStyle/>
          <a:p>
            <a:pPr marL="0" indent="0">
              <a:buNone/>
            </a:pPr>
            <a:r>
              <a:rPr lang="en-US" sz="1600" dirty="0"/>
              <a:t>Securing the </a:t>
            </a:r>
            <a:r>
              <a:rPr lang="en-US" sz="1600" dirty="0" err="1"/>
              <a:t>Metasploitable</a:t>
            </a:r>
            <a:r>
              <a:rPr lang="en-US" sz="1600" dirty="0"/>
              <a:t> 2 VM emphasized the critical role of layered defenses. Certain vulnerabilities, particularly in legacy systems, can persist despite implementing standard patching and access controls, highlighting the necessity for robust, multi-faceted security measures. This process also underscored the importance of balancing immediate, high-impact remediation efforts with comprehensive, long-term strategies to mitigate underlying risks. Ultimately, the experience reinforced the value of consistent vulnerability management and adaptive security practices to stay ahead of evolving threats.</a:t>
            </a:r>
          </a:p>
        </p:txBody>
      </p:sp>
      <p:sp>
        <p:nvSpPr>
          <p:cNvPr id="6" name="Slide Number Placeholder 5">
            <a:extLst>
              <a:ext uri="{FF2B5EF4-FFF2-40B4-BE49-F238E27FC236}">
                <a16:creationId xmlns:a16="http://schemas.microsoft.com/office/drawing/2014/main" id="{D06124C5-7B23-99B1-3321-75CF2CF96DAC}"/>
              </a:ext>
            </a:extLst>
          </p:cNvPr>
          <p:cNvSpPr>
            <a:spLocks noGrp="1"/>
          </p:cNvSpPr>
          <p:nvPr>
            <p:ph type="sldNum" sz="quarter" idx="12"/>
          </p:nvPr>
        </p:nvSpPr>
        <p:spPr/>
        <p:txBody>
          <a:bodyPr/>
          <a:lstStyle/>
          <a:p>
            <a:fld id="{CC057153-B650-4DEB-B370-79DDCFDCE934}" type="slidenum">
              <a:rPr lang="en-US" smtClean="0"/>
              <a:t>15</a:t>
            </a:fld>
            <a:endParaRPr lang="en-US" dirty="0"/>
          </a:p>
        </p:txBody>
      </p:sp>
    </p:spTree>
    <p:extLst>
      <p:ext uri="{BB962C8B-B14F-4D97-AF65-F5344CB8AC3E}">
        <p14:creationId xmlns:p14="http://schemas.microsoft.com/office/powerpoint/2010/main" val="438612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133A0-1764-3DC0-A9D7-7733B04AFC75}"/>
              </a:ext>
            </a:extLst>
          </p:cNvPr>
          <p:cNvSpPr>
            <a:spLocks noGrp="1"/>
          </p:cNvSpPr>
          <p:nvPr>
            <p:ph type="title"/>
          </p:nvPr>
        </p:nvSpPr>
        <p:spPr>
          <a:xfrm>
            <a:off x="546580" y="658973"/>
            <a:ext cx="3304204" cy="865029"/>
          </a:xfrm>
        </p:spPr>
        <p:txBody>
          <a:bodyPr>
            <a:normAutofit fontScale="90000"/>
          </a:bodyPr>
          <a:lstStyle/>
          <a:p>
            <a:r>
              <a:rPr lang="en-US" sz="3200" dirty="0"/>
              <a:t>References:</a:t>
            </a:r>
            <a:br>
              <a:rPr lang="en-US" dirty="0"/>
            </a:br>
            <a:endParaRPr lang="en-US" dirty="0"/>
          </a:p>
        </p:txBody>
      </p:sp>
      <p:sp>
        <p:nvSpPr>
          <p:cNvPr id="6" name="Slide Number Placeholder 5">
            <a:extLst>
              <a:ext uri="{FF2B5EF4-FFF2-40B4-BE49-F238E27FC236}">
                <a16:creationId xmlns:a16="http://schemas.microsoft.com/office/drawing/2014/main" id="{1EA7C8A9-3ADD-70A8-B9C7-245046BFADA7}"/>
              </a:ext>
            </a:extLst>
          </p:cNvPr>
          <p:cNvSpPr>
            <a:spLocks noGrp="1"/>
          </p:cNvSpPr>
          <p:nvPr>
            <p:ph type="sldNum" sz="quarter" idx="12"/>
          </p:nvPr>
        </p:nvSpPr>
        <p:spPr/>
        <p:txBody>
          <a:bodyPr/>
          <a:lstStyle/>
          <a:p>
            <a:fld id="{CC057153-B650-4DEB-B370-79DDCFDCE934}" type="slidenum">
              <a:rPr lang="en-US" smtClean="0"/>
              <a:pPr/>
              <a:t>16</a:t>
            </a:fld>
            <a:endParaRPr lang="en-US" dirty="0"/>
          </a:p>
        </p:txBody>
      </p:sp>
      <p:sp>
        <p:nvSpPr>
          <p:cNvPr id="9" name="Rectangle 1">
            <a:extLst>
              <a:ext uri="{FF2B5EF4-FFF2-40B4-BE49-F238E27FC236}">
                <a16:creationId xmlns:a16="http://schemas.microsoft.com/office/drawing/2014/main" id="{CD505AB0-0007-5EB6-34E3-A1C30A6C39F0}"/>
              </a:ext>
            </a:extLst>
          </p:cNvPr>
          <p:cNvSpPr>
            <a:spLocks noChangeArrowheads="1"/>
          </p:cNvSpPr>
          <p:nvPr/>
        </p:nvSpPr>
        <p:spPr bwMode="auto">
          <a:xfrm>
            <a:off x="911002" y="1136635"/>
            <a:ext cx="885481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Agarwal, K. (2018, January 25). 10 Ways to Improve Data Security. </a:t>
            </a:r>
            <a:r>
              <a:rPr lang="en-US" altLang="en-US" sz="1200" dirty="0" err="1"/>
              <a:t>Lepide</a:t>
            </a:r>
            <a:r>
              <a:rPr lang="en-US" altLang="en-US" sz="1200" dirty="0"/>
              <a:t> Blog: A Guide to IT Security, Compliance and IT Operations.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hlinkClick r:id="rId2"/>
              </a:rPr>
              <a:t>https://www.lepide.com/blog/ten-ways-to-improve-data-security/</a:t>
            </a: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Anderson, C. (2022, November 13). How Do You Validate Written Procedures? </a:t>
            </a:r>
            <a:r>
              <a:rPr lang="en-US" altLang="en-US" sz="1200" dirty="0" err="1"/>
              <a:t>Bizmanualz</a:t>
            </a:r>
            <a:r>
              <a:rPr lang="en-US" altLang="en-US" sz="1200" dirty="0"/>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hlinkClick r:id="rId3"/>
              </a:rPr>
              <a:t>https://www.bizmanualz.com/writing-policies-andprocedures/how-do-you-know-your-procedures-work.html</a:t>
            </a: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err="1"/>
              <a:t>Fruhlinger</a:t>
            </a:r>
            <a:r>
              <a:rPr lang="en-US" altLang="en-US" sz="1200" dirty="0"/>
              <a:t>, J., Sharma, A., &amp; Breeden, J. (2023, August 15). 15 top open-source intelligence tools. CSO Online.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hlinkClick r:id="rId4"/>
              </a:rPr>
              <a:t>https://www.csoonline.com/article/567859/what-is-osint-top-open-source-intelligence-tools.html</a:t>
            </a: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Gill, R. (2023, February 23). What is OSINT (Open-Source Intelligence?) | SANS Institute.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Www.sans.org. </a:t>
            </a:r>
            <a:r>
              <a:rPr lang="en-US" altLang="en-US" sz="1200" dirty="0">
                <a:hlinkClick r:id="rId5"/>
              </a:rPr>
              <a:t>https://www.sans.org/blog/what-is-open-source-intelligence/</a:t>
            </a: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err="1"/>
              <a:t>Integrify</a:t>
            </a:r>
            <a:r>
              <a:rPr lang="en-US" altLang="en-US" sz="1200" dirty="0"/>
              <a:t>. (2025). Top Workflow Automation Platform for Streamlined Operations. Integrify.com.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hlinkClick r:id="rId6"/>
              </a:rPr>
              <a:t>https://www.integrify.com/business-processmodeling/</a:t>
            </a: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Penno, S. (2024, February 12). 8 Steps To Making Systems More Secure. Allied Telesis.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t>https://www.alliedtelesis.com/us/en/blog/8-steps-making-systems-more-secure</a:t>
            </a:r>
          </a:p>
        </p:txBody>
      </p:sp>
    </p:spTree>
    <p:extLst>
      <p:ext uri="{BB962C8B-B14F-4D97-AF65-F5344CB8AC3E}">
        <p14:creationId xmlns:p14="http://schemas.microsoft.com/office/powerpoint/2010/main" val="147103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9F20-7FE0-9464-CC8C-AAB74EE175D5}"/>
              </a:ext>
            </a:extLst>
          </p:cNvPr>
          <p:cNvSpPr>
            <a:spLocks noGrp="1"/>
          </p:cNvSpPr>
          <p:nvPr>
            <p:ph type="title"/>
          </p:nvPr>
        </p:nvSpPr>
        <p:spPr>
          <a:xfrm>
            <a:off x="429768" y="301752"/>
            <a:ext cx="10762488" cy="832104"/>
          </a:xfrm>
        </p:spPr>
        <p:txBody>
          <a:bodyPr>
            <a:normAutofit/>
          </a:bodyPr>
          <a:lstStyle/>
          <a:p>
            <a:r>
              <a:rPr lang="en-US" sz="2000" dirty="0"/>
              <a:t>Explain how you plan, organize, and perform penetration testing on your </a:t>
            </a:r>
            <a:r>
              <a:rPr lang="en-US" sz="2000" dirty="0" err="1"/>
              <a:t>Metasploitable</a:t>
            </a:r>
            <a:r>
              <a:rPr lang="en-US" sz="2000" dirty="0"/>
              <a:t> 2 VM.</a:t>
            </a:r>
          </a:p>
        </p:txBody>
      </p:sp>
      <p:sp>
        <p:nvSpPr>
          <p:cNvPr id="4" name="Content Placeholder 3">
            <a:extLst>
              <a:ext uri="{FF2B5EF4-FFF2-40B4-BE49-F238E27FC236}">
                <a16:creationId xmlns:a16="http://schemas.microsoft.com/office/drawing/2014/main" id="{A8072345-EDED-4266-CFF8-650FF0BB1E47}"/>
              </a:ext>
            </a:extLst>
          </p:cNvPr>
          <p:cNvSpPr>
            <a:spLocks noGrp="1"/>
          </p:cNvSpPr>
          <p:nvPr>
            <p:ph sz="quarter" idx="14"/>
          </p:nvPr>
        </p:nvSpPr>
        <p:spPr>
          <a:xfrm>
            <a:off x="429767" y="1828800"/>
            <a:ext cx="11218663" cy="4471416"/>
          </a:xfrm>
        </p:spPr>
        <p:txBody>
          <a:bodyPr>
            <a:normAutofit/>
          </a:bodyPr>
          <a:lstStyle/>
          <a:p>
            <a:pPr marL="342900" marR="0" lvl="0" indent="-342900">
              <a:lnSpc>
                <a:spcPct val="115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virtual machines (VMs) are intentionally vulnerable. Their purpose is exclusively educational, providing a controlled environment for penetration testing and security software evaluation. Properly secured VMs would render such exercises futile, thereby hindering the learning process. Therefore, these VMs' inherent vulnerabilities are integral to their pedagogical design.</a:t>
            </a:r>
          </a:p>
          <a:p>
            <a:pPr marL="342900" marR="0" lvl="0" indent="-342900">
              <a:lnSpc>
                <a:spcPct val="115000"/>
              </a:lnSpc>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After we installed this machine, we ran NMAP scan from our Kali machine to determine the IP addresses. </a:t>
            </a:r>
          </a:p>
          <a:p>
            <a:pPr marL="342900" marR="0" lvl="0" indent="-342900">
              <a:lnSpc>
                <a:spcPct val="115000"/>
              </a:lnSpc>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Having identified the IP addresses of the host and the target VM, we proceed with a penetration test. This test allows us to actively discover vulnerabilities and learn the techniques attackers use to compromise a system. By understanding these methods, we can effectively protect future systems from similar attacks.</a:t>
            </a:r>
          </a:p>
          <a:p>
            <a:pPr marL="0" indent="0">
              <a:buNone/>
            </a:pPr>
            <a:endParaRPr lang="en-US" sz="1800" dirty="0"/>
          </a:p>
        </p:txBody>
      </p:sp>
      <p:sp>
        <p:nvSpPr>
          <p:cNvPr id="6" name="Slide Number Placeholder 5">
            <a:extLst>
              <a:ext uri="{FF2B5EF4-FFF2-40B4-BE49-F238E27FC236}">
                <a16:creationId xmlns:a16="http://schemas.microsoft.com/office/drawing/2014/main" id="{2AEFE3EB-673E-77EF-2980-BA6EC57A519F}"/>
              </a:ext>
            </a:extLst>
          </p:cNvPr>
          <p:cNvSpPr>
            <a:spLocks noGrp="1"/>
          </p:cNvSpPr>
          <p:nvPr>
            <p:ph type="sldNum" sz="quarter" idx="12"/>
          </p:nvPr>
        </p:nvSpPr>
        <p:spPr/>
        <p:txBody>
          <a:bodyPr/>
          <a:lstStyle/>
          <a:p>
            <a:fld id="{CC057153-B650-4DEB-B370-79DDCFDCE934}" type="slidenum">
              <a:rPr lang="en-US" smtClean="0"/>
              <a:pPr/>
              <a:t>2</a:t>
            </a:fld>
            <a:endParaRPr lang="en-US" dirty="0"/>
          </a:p>
        </p:txBody>
      </p:sp>
    </p:spTree>
    <p:extLst>
      <p:ext uri="{BB962C8B-B14F-4D97-AF65-F5344CB8AC3E}">
        <p14:creationId xmlns:p14="http://schemas.microsoft.com/office/powerpoint/2010/main" val="1941379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53B4D-45C1-51F3-D739-B46FF1580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57B82E-D86D-8744-C742-38B897B23088}"/>
              </a:ext>
            </a:extLst>
          </p:cNvPr>
          <p:cNvSpPr>
            <a:spLocks noGrp="1"/>
          </p:cNvSpPr>
          <p:nvPr>
            <p:ph type="title"/>
          </p:nvPr>
        </p:nvSpPr>
        <p:spPr>
          <a:xfrm>
            <a:off x="429768" y="301752"/>
            <a:ext cx="10762488" cy="832104"/>
          </a:xfrm>
        </p:spPr>
        <p:txBody>
          <a:bodyPr>
            <a:normAutofit/>
          </a:bodyPr>
          <a:lstStyle/>
          <a:p>
            <a:r>
              <a:rPr lang="en-US" sz="2000" dirty="0"/>
              <a:t>Provide a brief summary of why a penetration test is valuable to an organization. </a:t>
            </a:r>
          </a:p>
        </p:txBody>
      </p:sp>
      <p:sp>
        <p:nvSpPr>
          <p:cNvPr id="4" name="Content Placeholder 3">
            <a:extLst>
              <a:ext uri="{FF2B5EF4-FFF2-40B4-BE49-F238E27FC236}">
                <a16:creationId xmlns:a16="http://schemas.microsoft.com/office/drawing/2014/main" id="{1B775FBB-4CE0-5378-5838-66ECAF54A9C0}"/>
              </a:ext>
            </a:extLst>
          </p:cNvPr>
          <p:cNvSpPr>
            <a:spLocks noGrp="1"/>
          </p:cNvSpPr>
          <p:nvPr>
            <p:ph sz="quarter" idx="14"/>
          </p:nvPr>
        </p:nvSpPr>
        <p:spPr>
          <a:xfrm>
            <a:off x="429767" y="1828800"/>
            <a:ext cx="11218663" cy="4471416"/>
          </a:xfrm>
        </p:spPr>
        <p:txBody>
          <a:bodyPr>
            <a:normAutofit/>
          </a:bodyPr>
          <a:lstStyle/>
          <a:p>
            <a:pPr marL="0" indent="0">
              <a:buNone/>
            </a:pPr>
            <a:r>
              <a:rPr lang="en-US" dirty="0"/>
              <a:t>Penetration testing, also known as ethical hacking, serves as a crucial testing and quality control process. It rigorously evaluates a system's security posture, identifying vulnerabilities before they can be exploited by malicious actors. Professional penetration testers simulate real-world attacks, pinpointing weaknesses and reporting findings to stakeholders. This ensures that investments are protected and systems are ready to defend against threats. By identifying and rectifying vulnerabilities offline, penetration testing helps guarantee that the system is secure and capable of protecting digital assets upon launch.</a:t>
            </a:r>
          </a:p>
        </p:txBody>
      </p:sp>
      <p:sp>
        <p:nvSpPr>
          <p:cNvPr id="6" name="Slide Number Placeholder 5">
            <a:extLst>
              <a:ext uri="{FF2B5EF4-FFF2-40B4-BE49-F238E27FC236}">
                <a16:creationId xmlns:a16="http://schemas.microsoft.com/office/drawing/2014/main" id="{AF61B057-8109-1831-FE59-49DE2C1A915E}"/>
              </a:ext>
            </a:extLst>
          </p:cNvPr>
          <p:cNvSpPr>
            <a:spLocks noGrp="1"/>
          </p:cNvSpPr>
          <p:nvPr>
            <p:ph type="sldNum" sz="quarter" idx="12"/>
          </p:nvPr>
        </p:nvSpPr>
        <p:spPr/>
        <p:txBody>
          <a:bodyPr/>
          <a:lstStyle/>
          <a:p>
            <a:fld id="{CC057153-B650-4DEB-B370-79DDCFDCE934}" type="slidenum">
              <a:rPr lang="en-US" smtClean="0"/>
              <a:pPr/>
              <a:t>3</a:t>
            </a:fld>
            <a:endParaRPr lang="en-US" dirty="0"/>
          </a:p>
        </p:txBody>
      </p:sp>
    </p:spTree>
    <p:extLst>
      <p:ext uri="{BB962C8B-B14F-4D97-AF65-F5344CB8AC3E}">
        <p14:creationId xmlns:p14="http://schemas.microsoft.com/office/powerpoint/2010/main" val="2469672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9B2AD-1682-ADD8-45A8-32F9D689B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2B2C51-59A4-BAF2-94A1-6DB0A7BD6FC4}"/>
              </a:ext>
            </a:extLst>
          </p:cNvPr>
          <p:cNvSpPr>
            <a:spLocks noGrp="1"/>
          </p:cNvSpPr>
          <p:nvPr>
            <p:ph type="title"/>
          </p:nvPr>
        </p:nvSpPr>
        <p:spPr>
          <a:xfrm>
            <a:off x="429768" y="301752"/>
            <a:ext cx="10762488" cy="832104"/>
          </a:xfrm>
        </p:spPr>
        <p:txBody>
          <a:bodyPr>
            <a:normAutofit/>
          </a:bodyPr>
          <a:lstStyle/>
          <a:p>
            <a:r>
              <a:rPr lang="en-US" sz="2000" dirty="0"/>
              <a:t>Describe how you would handle failures in following procedures.</a:t>
            </a:r>
          </a:p>
        </p:txBody>
      </p:sp>
      <p:sp>
        <p:nvSpPr>
          <p:cNvPr id="4" name="Content Placeholder 3">
            <a:extLst>
              <a:ext uri="{FF2B5EF4-FFF2-40B4-BE49-F238E27FC236}">
                <a16:creationId xmlns:a16="http://schemas.microsoft.com/office/drawing/2014/main" id="{D3637FA1-E1F2-3A11-2C62-FA76EDB7FFB7}"/>
              </a:ext>
            </a:extLst>
          </p:cNvPr>
          <p:cNvSpPr>
            <a:spLocks noGrp="1"/>
          </p:cNvSpPr>
          <p:nvPr>
            <p:ph sz="quarter" idx="14"/>
          </p:nvPr>
        </p:nvSpPr>
        <p:spPr>
          <a:xfrm>
            <a:off x="429767" y="1581912"/>
            <a:ext cx="11218663" cy="4718304"/>
          </a:xfrm>
        </p:spPr>
        <p:txBody>
          <a:bodyPr>
            <a:normAutofit fontScale="85000" lnSpcReduction="10000"/>
          </a:bodyPr>
          <a:lstStyle/>
          <a:p>
            <a:pPr marL="0" indent="0">
              <a:buNone/>
            </a:pPr>
            <a:r>
              <a:rPr lang="en-US" dirty="0"/>
              <a:t>System failures frequently result from human error, encompassing several key issues: insufficient training (making employees the weakest link), excessive access privileges, weak or unchanged passwords, and the use of unauthorized, unsupported software from unofficial sources. The best defense is a strong security posture: robust training, strict access control, strong password policies with regular updates, and the use of reputable, updated software. A proactive approach includes treating security incidents as learning opportunities to foster continuous improvement.</a:t>
            </a:r>
          </a:p>
          <a:p>
            <a:pPr marL="0" indent="0">
              <a:buNone/>
            </a:pPr>
            <a:r>
              <a:rPr lang="en-US" dirty="0"/>
              <a:t>To mitigate the failure points, success hinges on several key strategies. First, invest in comprehensive team training to minimize human error. Second, implement strict access controls, ensuring sensitive information is encrypted and accessible only to authorized personnel. Third, enforce robust password policies with regular expiration (e.g., every 90 days). Fourth, utilize reliable, supported security software. Fifth, maintain secure cloud-based data backups. Finally, establish a comprehensive incident response plan with 24/7 cyber first responders to address threats effectively. To ensure success, focus on these key factors: invest in comprehensive team training to reduce human error, implement strict access controls with encryption for sensitive data, enforce strong password policies with regular expiration (e.g., every 90 days), use reliable and supported security software, maintain secure cloud-based data backups, and have a comprehensive incident response plan with 24/7 cyber first responders. To ensure success, prioritize these strategies: invest in comprehensive team training to minimize human error, implement strict access controls, ensuring sensitive data is encrypted, enforce strong password policies with regular expiration (e.g., every 90 days), use reliable and supported security software, maintain secure cloud-based data backups, and establish a comprehensive incident response plan with 24/7 cyber first responders</a:t>
            </a:r>
          </a:p>
        </p:txBody>
      </p:sp>
      <p:sp>
        <p:nvSpPr>
          <p:cNvPr id="6" name="Slide Number Placeholder 5">
            <a:extLst>
              <a:ext uri="{FF2B5EF4-FFF2-40B4-BE49-F238E27FC236}">
                <a16:creationId xmlns:a16="http://schemas.microsoft.com/office/drawing/2014/main" id="{9D8E178A-11C8-B7E6-9164-68AE0FAC4BC3}"/>
              </a:ext>
            </a:extLst>
          </p:cNvPr>
          <p:cNvSpPr>
            <a:spLocks noGrp="1"/>
          </p:cNvSpPr>
          <p:nvPr>
            <p:ph type="sldNum" sz="quarter" idx="12"/>
          </p:nvPr>
        </p:nvSpPr>
        <p:spPr/>
        <p:txBody>
          <a:bodyPr/>
          <a:lstStyle/>
          <a:p>
            <a:fld id="{CC057153-B650-4DEB-B370-79DDCFDCE934}" type="slidenum">
              <a:rPr lang="en-US" smtClean="0"/>
              <a:pPr/>
              <a:t>4</a:t>
            </a:fld>
            <a:endParaRPr lang="en-US" dirty="0"/>
          </a:p>
        </p:txBody>
      </p:sp>
    </p:spTree>
    <p:extLst>
      <p:ext uri="{BB962C8B-B14F-4D97-AF65-F5344CB8AC3E}">
        <p14:creationId xmlns:p14="http://schemas.microsoft.com/office/powerpoint/2010/main" val="3467703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1880616" y="173736"/>
            <a:ext cx="8430768" cy="1082754"/>
          </a:xfrm>
        </p:spPr>
        <p:txBody>
          <a:bodyPr>
            <a:normAutofit/>
          </a:bodyPr>
          <a:lstStyle/>
          <a:p>
            <a:r>
              <a:rPr lang="en-US" sz="4800" dirty="0"/>
              <a:t>Tools Used</a:t>
            </a:r>
          </a:p>
        </p:txBody>
      </p:sp>
      <p:sp>
        <p:nvSpPr>
          <p:cNvPr id="5" name="Content Placeholder 4">
            <a:extLst>
              <a:ext uri="{FF2B5EF4-FFF2-40B4-BE49-F238E27FC236}">
                <a16:creationId xmlns:a16="http://schemas.microsoft.com/office/drawing/2014/main" id="{0EA6679F-0290-515C-BB0F-947C10AC81E4}"/>
              </a:ext>
            </a:extLst>
          </p:cNvPr>
          <p:cNvSpPr>
            <a:spLocks noGrp="1"/>
          </p:cNvSpPr>
          <p:nvPr>
            <p:ph sz="quarter" idx="14"/>
          </p:nvPr>
        </p:nvSpPr>
        <p:spPr>
          <a:xfrm>
            <a:off x="429768" y="3622673"/>
            <a:ext cx="8430768" cy="1828800"/>
          </a:xfrm>
        </p:spPr>
        <p:txBody>
          <a:bodyPr/>
          <a:lstStyle/>
          <a:p>
            <a:pPr marL="285750" indent="-285750">
              <a:buFont typeface="Arial" panose="020B0604020202020204" pitchFamily="34" charset="0"/>
              <a:buChar char="•"/>
            </a:pPr>
            <a:r>
              <a:rPr lang="en-US" dirty="0"/>
              <a:t>NMAP</a:t>
            </a:r>
          </a:p>
          <a:p>
            <a:pPr marL="285750" indent="-285750">
              <a:buFont typeface="Arial" panose="020B0604020202020204" pitchFamily="34" charset="0"/>
              <a:buChar char="•"/>
            </a:pPr>
            <a:r>
              <a:rPr lang="en-US" dirty="0"/>
              <a:t>NIKTO</a:t>
            </a:r>
          </a:p>
          <a:p>
            <a:pPr marL="285750" indent="-285750">
              <a:buFont typeface="Arial" panose="020B0604020202020204" pitchFamily="34" charset="0"/>
              <a:buChar char="•"/>
            </a:pPr>
            <a:r>
              <a:rPr lang="en-US" dirty="0"/>
              <a:t>OWASP ZAP</a:t>
            </a:r>
          </a:p>
          <a:p>
            <a:pPr marL="285750" indent="-285750">
              <a:buFont typeface="Arial" panose="020B0604020202020204" pitchFamily="34" charset="0"/>
              <a:buChar char="•"/>
            </a:pPr>
            <a:r>
              <a:rPr lang="en-US" dirty="0"/>
              <a:t>NESSUS</a:t>
            </a:r>
          </a:p>
        </p:txBody>
      </p:sp>
      <p:sp>
        <p:nvSpPr>
          <p:cNvPr id="6" name="Slide Number Placeholder 5">
            <a:extLst>
              <a:ext uri="{FF2B5EF4-FFF2-40B4-BE49-F238E27FC236}">
                <a16:creationId xmlns:a16="http://schemas.microsoft.com/office/drawing/2014/main" id="{381D8A57-68C7-1BAD-CE79-017C9801599D}"/>
              </a:ext>
            </a:extLst>
          </p:cNvPr>
          <p:cNvSpPr>
            <a:spLocks noGrp="1"/>
          </p:cNvSpPr>
          <p:nvPr>
            <p:ph type="sldNum" sz="quarter" idx="12"/>
          </p:nvPr>
        </p:nvSpPr>
        <p:spPr/>
        <p:txBody>
          <a:bodyPr/>
          <a:lstStyle/>
          <a:p>
            <a:fld id="{CC057153-B650-4DEB-B370-79DDCFDCE934}" type="slidenum">
              <a:rPr lang="en-US" smtClean="0"/>
              <a:t>5</a:t>
            </a:fld>
            <a:endParaRPr lang="en-US" dirty="0"/>
          </a:p>
        </p:txBody>
      </p:sp>
    </p:spTree>
    <p:extLst>
      <p:ext uri="{BB962C8B-B14F-4D97-AF65-F5344CB8AC3E}">
        <p14:creationId xmlns:p14="http://schemas.microsoft.com/office/powerpoint/2010/main" val="2651058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55C6-1E2E-E4BD-2E9F-B3321C22A292}"/>
              </a:ext>
            </a:extLst>
          </p:cNvPr>
          <p:cNvSpPr>
            <a:spLocks noGrp="1"/>
          </p:cNvSpPr>
          <p:nvPr>
            <p:ph type="title"/>
          </p:nvPr>
        </p:nvSpPr>
        <p:spPr>
          <a:xfrm>
            <a:off x="429768" y="411480"/>
            <a:ext cx="1526032" cy="560070"/>
          </a:xfrm>
        </p:spPr>
        <p:txBody>
          <a:bodyPr>
            <a:normAutofit/>
          </a:bodyPr>
          <a:lstStyle/>
          <a:p>
            <a:r>
              <a:rPr lang="en-US" sz="2400" dirty="0"/>
              <a:t>NMAP</a:t>
            </a:r>
          </a:p>
        </p:txBody>
      </p:sp>
      <p:sp>
        <p:nvSpPr>
          <p:cNvPr id="6" name="Slide Number Placeholder 5">
            <a:extLst>
              <a:ext uri="{FF2B5EF4-FFF2-40B4-BE49-F238E27FC236}">
                <a16:creationId xmlns:a16="http://schemas.microsoft.com/office/drawing/2014/main" id="{5CCDC894-A40D-FD0D-CF41-FEE5AF09BACB}"/>
              </a:ext>
            </a:extLst>
          </p:cNvPr>
          <p:cNvSpPr>
            <a:spLocks noGrp="1"/>
          </p:cNvSpPr>
          <p:nvPr>
            <p:ph type="sldNum" sz="quarter" idx="12"/>
          </p:nvPr>
        </p:nvSpPr>
        <p:spPr/>
        <p:txBody>
          <a:bodyPr/>
          <a:lstStyle/>
          <a:p>
            <a:fld id="{CC057153-B650-4DEB-B370-79DDCFDCE934}" type="slidenum">
              <a:rPr lang="en-US" smtClean="0"/>
              <a:t>6</a:t>
            </a:fld>
            <a:endParaRPr lang="en-US" dirty="0"/>
          </a:p>
        </p:txBody>
      </p:sp>
      <p:sp>
        <p:nvSpPr>
          <p:cNvPr id="8" name="Content Placeholder 7">
            <a:extLst>
              <a:ext uri="{FF2B5EF4-FFF2-40B4-BE49-F238E27FC236}">
                <a16:creationId xmlns:a16="http://schemas.microsoft.com/office/drawing/2014/main" id="{AE277C63-86A2-9B08-8624-A03B0A4E2CFA}"/>
              </a:ext>
            </a:extLst>
          </p:cNvPr>
          <p:cNvSpPr>
            <a:spLocks noGrp="1"/>
          </p:cNvSpPr>
          <p:nvPr>
            <p:ph sz="quarter" idx="13"/>
          </p:nvPr>
        </p:nvSpPr>
        <p:spPr>
          <a:xfrm>
            <a:off x="246634" y="2131060"/>
            <a:ext cx="5202936" cy="3858768"/>
          </a:xfrm>
        </p:spPr>
        <p:txBody>
          <a:bodyPr/>
          <a:lstStyle/>
          <a:p>
            <a:pPr>
              <a:buFont typeface="Arial" panose="020B0604020202020204" pitchFamily="34" charset="0"/>
              <a:buChar char="•"/>
            </a:pPr>
            <a:r>
              <a:rPr lang="en-US" dirty="0"/>
              <a:t>I ran an NMAP scan to scan all of the </a:t>
            </a:r>
            <a:r>
              <a:rPr lang="en-US" dirty="0" err="1"/>
              <a:t>ip</a:t>
            </a:r>
            <a:r>
              <a:rPr lang="en-US" dirty="0"/>
              <a:t> addresses on the last octet on the host machine.</a:t>
            </a:r>
          </a:p>
          <a:p>
            <a:pPr>
              <a:buFont typeface="Arial" panose="020B0604020202020204" pitchFamily="34" charset="0"/>
              <a:buChar char="•"/>
            </a:pPr>
            <a:r>
              <a:rPr lang="en-US" dirty="0"/>
              <a:t>The scan revealed that the </a:t>
            </a:r>
            <a:r>
              <a:rPr lang="en-US" dirty="0" err="1"/>
              <a:t>Metasploitable</a:t>
            </a:r>
            <a:r>
              <a:rPr lang="en-US" dirty="0"/>
              <a:t> 2 box has </a:t>
            </a:r>
            <a:r>
              <a:rPr lang="en-US" dirty="0" err="1"/>
              <a:t>ip</a:t>
            </a:r>
            <a:r>
              <a:rPr lang="en-US" dirty="0"/>
              <a:t> 192.168.56.12</a:t>
            </a:r>
          </a:p>
          <a:p>
            <a:pPr>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EF356ECA-A5D6-912C-5AEF-4F7AAEF935EA}"/>
              </a:ext>
            </a:extLst>
          </p:cNvPr>
          <p:cNvPicPr>
            <a:picLocks noChangeAspect="1"/>
          </p:cNvPicPr>
          <p:nvPr/>
        </p:nvPicPr>
        <p:blipFill>
          <a:blip r:embed="rId2"/>
          <a:stretch>
            <a:fillRect/>
          </a:stretch>
        </p:blipFill>
        <p:spPr>
          <a:xfrm>
            <a:off x="6227779" y="537657"/>
            <a:ext cx="5335571" cy="5782686"/>
          </a:xfrm>
          <a:prstGeom prst="rect">
            <a:avLst/>
          </a:prstGeom>
        </p:spPr>
      </p:pic>
    </p:spTree>
    <p:extLst>
      <p:ext uri="{BB962C8B-B14F-4D97-AF65-F5344CB8AC3E}">
        <p14:creationId xmlns:p14="http://schemas.microsoft.com/office/powerpoint/2010/main" val="4216523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55D02-099B-5496-55B4-78F67A12B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60A25-D2CF-81CE-01C3-0EF30EC51D03}"/>
              </a:ext>
            </a:extLst>
          </p:cNvPr>
          <p:cNvSpPr>
            <a:spLocks noGrp="1"/>
          </p:cNvSpPr>
          <p:nvPr>
            <p:ph type="title"/>
          </p:nvPr>
        </p:nvSpPr>
        <p:spPr>
          <a:xfrm>
            <a:off x="429768" y="411480"/>
            <a:ext cx="1526032" cy="560070"/>
          </a:xfrm>
        </p:spPr>
        <p:txBody>
          <a:bodyPr>
            <a:normAutofit/>
          </a:bodyPr>
          <a:lstStyle/>
          <a:p>
            <a:r>
              <a:rPr lang="en-US" sz="2400" dirty="0"/>
              <a:t>Nikto</a:t>
            </a:r>
          </a:p>
        </p:txBody>
      </p:sp>
      <p:sp>
        <p:nvSpPr>
          <p:cNvPr id="6" name="Slide Number Placeholder 5">
            <a:extLst>
              <a:ext uri="{FF2B5EF4-FFF2-40B4-BE49-F238E27FC236}">
                <a16:creationId xmlns:a16="http://schemas.microsoft.com/office/drawing/2014/main" id="{1040AFC7-7CF4-BFBA-D9B9-DC127C0AC777}"/>
              </a:ext>
            </a:extLst>
          </p:cNvPr>
          <p:cNvSpPr>
            <a:spLocks noGrp="1"/>
          </p:cNvSpPr>
          <p:nvPr>
            <p:ph type="sldNum" sz="quarter" idx="12"/>
          </p:nvPr>
        </p:nvSpPr>
        <p:spPr/>
        <p:txBody>
          <a:bodyPr/>
          <a:lstStyle/>
          <a:p>
            <a:fld id="{CC057153-B650-4DEB-B370-79DDCFDCE934}" type="slidenum">
              <a:rPr lang="en-US" smtClean="0"/>
              <a:t>7</a:t>
            </a:fld>
            <a:endParaRPr lang="en-US" dirty="0"/>
          </a:p>
        </p:txBody>
      </p:sp>
      <p:pic>
        <p:nvPicPr>
          <p:cNvPr id="3" name="Recording 2025-04-30 181000">
            <a:hlinkClick r:id="" action="ppaction://media"/>
            <a:extLst>
              <a:ext uri="{FF2B5EF4-FFF2-40B4-BE49-F238E27FC236}">
                <a16:creationId xmlns:a16="http://schemas.microsoft.com/office/drawing/2014/main" id="{4296BDB2-A6F7-F455-3FD9-BA97F39C6E05}"/>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6599797" y="595105"/>
            <a:ext cx="4950395" cy="5553490"/>
          </a:xfrm>
        </p:spPr>
      </p:pic>
      <p:sp>
        <p:nvSpPr>
          <p:cNvPr id="7" name="TextBox 6">
            <a:extLst>
              <a:ext uri="{FF2B5EF4-FFF2-40B4-BE49-F238E27FC236}">
                <a16:creationId xmlns:a16="http://schemas.microsoft.com/office/drawing/2014/main" id="{61C5EBE3-B747-9D98-2C25-6B38DF7D6C4A}"/>
              </a:ext>
            </a:extLst>
          </p:cNvPr>
          <p:cNvSpPr txBox="1"/>
          <p:nvPr/>
        </p:nvSpPr>
        <p:spPr>
          <a:xfrm>
            <a:off x="527050" y="2032000"/>
            <a:ext cx="4950395" cy="3059299"/>
          </a:xfrm>
          <a:prstGeom prst="rect">
            <a:avLst/>
          </a:prstGeom>
          <a:noFill/>
        </p:spPr>
        <p:txBody>
          <a:bodyPr wrap="square" rtlCol="0">
            <a:spAutoFit/>
          </a:bodyPr>
          <a:lstStyle/>
          <a:p>
            <a:r>
              <a:rPr lang="en-US" dirty="0"/>
              <a:t>I then ran a Nikto scan from root by running the command </a:t>
            </a:r>
            <a:r>
              <a:rPr lang="en-US" dirty="0" err="1"/>
              <a:t>nikto</a:t>
            </a:r>
            <a:r>
              <a:rPr lang="en-US" dirty="0"/>
              <a:t> –h 192.168.56.12</a:t>
            </a:r>
          </a:p>
          <a:p>
            <a:endParaRPr lang="en-US" dirty="0"/>
          </a:p>
          <a:p>
            <a:r>
              <a:rPr lang="en-US" dirty="0"/>
              <a:t>Vulnerabilities found:</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Anti-clickjacking, x-frame-options, is not present. </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Apache/2.2.8 </a:t>
            </a:r>
          </a:p>
          <a:p>
            <a:pPr marL="285750" marR="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OSVDB-877 http trace method is active.</a:t>
            </a:r>
          </a:p>
          <a:p>
            <a:endParaRPr lang="en-US" dirty="0"/>
          </a:p>
        </p:txBody>
      </p:sp>
    </p:spTree>
    <p:extLst>
      <p:ext uri="{BB962C8B-B14F-4D97-AF65-F5344CB8AC3E}">
        <p14:creationId xmlns:p14="http://schemas.microsoft.com/office/powerpoint/2010/main" val="205979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55D02-099B-5496-55B4-78F67A12B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B60A25-D2CF-81CE-01C3-0EF30EC51D03}"/>
              </a:ext>
            </a:extLst>
          </p:cNvPr>
          <p:cNvSpPr>
            <a:spLocks noGrp="1"/>
          </p:cNvSpPr>
          <p:nvPr>
            <p:ph type="title"/>
          </p:nvPr>
        </p:nvSpPr>
        <p:spPr>
          <a:xfrm>
            <a:off x="429768" y="411480"/>
            <a:ext cx="1526032" cy="560070"/>
          </a:xfrm>
        </p:spPr>
        <p:txBody>
          <a:bodyPr>
            <a:normAutofit fontScale="90000"/>
          </a:bodyPr>
          <a:lstStyle/>
          <a:p>
            <a:r>
              <a:rPr lang="en-US" sz="2400" dirty="0"/>
              <a:t>OWASP </a:t>
            </a:r>
            <a:r>
              <a:rPr lang="en-US" sz="2400" dirty="0" err="1"/>
              <a:t>ZaP</a:t>
            </a:r>
            <a:endParaRPr lang="en-US" sz="2400" dirty="0"/>
          </a:p>
        </p:txBody>
      </p:sp>
      <p:sp>
        <p:nvSpPr>
          <p:cNvPr id="6" name="Slide Number Placeholder 5">
            <a:extLst>
              <a:ext uri="{FF2B5EF4-FFF2-40B4-BE49-F238E27FC236}">
                <a16:creationId xmlns:a16="http://schemas.microsoft.com/office/drawing/2014/main" id="{1040AFC7-7CF4-BFBA-D9B9-DC127C0AC777}"/>
              </a:ext>
            </a:extLst>
          </p:cNvPr>
          <p:cNvSpPr>
            <a:spLocks noGrp="1"/>
          </p:cNvSpPr>
          <p:nvPr>
            <p:ph type="sldNum" sz="quarter" idx="12"/>
          </p:nvPr>
        </p:nvSpPr>
        <p:spPr/>
        <p:txBody>
          <a:bodyPr/>
          <a:lstStyle/>
          <a:p>
            <a:fld id="{CC057153-B650-4DEB-B370-79DDCFDCE934}" type="slidenum">
              <a:rPr lang="en-US" smtClean="0"/>
              <a:t>8</a:t>
            </a:fld>
            <a:endParaRPr lang="en-US" dirty="0"/>
          </a:p>
        </p:txBody>
      </p:sp>
      <p:sp>
        <p:nvSpPr>
          <p:cNvPr id="5" name="Content Placeholder 4">
            <a:extLst>
              <a:ext uri="{FF2B5EF4-FFF2-40B4-BE49-F238E27FC236}">
                <a16:creationId xmlns:a16="http://schemas.microsoft.com/office/drawing/2014/main" id="{2F6DD89E-2E79-C44A-F6CE-9DE864E499CE}"/>
              </a:ext>
            </a:extLst>
          </p:cNvPr>
          <p:cNvSpPr>
            <a:spLocks noGrp="1"/>
          </p:cNvSpPr>
          <p:nvPr>
            <p:ph sz="quarter" idx="13"/>
          </p:nvPr>
        </p:nvSpPr>
        <p:spPr>
          <a:xfrm>
            <a:off x="477291" y="2094748"/>
            <a:ext cx="5202936" cy="3858768"/>
          </a:xfrm>
        </p:spPr>
        <p:txBody>
          <a:bodyPr/>
          <a:lstStyle/>
          <a:p>
            <a:pPr marL="0" indent="0">
              <a:buNone/>
            </a:pPr>
            <a:r>
              <a:rPr lang="en-US" dirty="0"/>
              <a:t>Ran a zap scan to find vulnerabilities. Among the Apache and CVE-2007-5000, We can also clearly see a red alert on path traversal.</a:t>
            </a:r>
          </a:p>
          <a:p>
            <a:pPr marL="0" indent="0">
              <a:buNone/>
            </a:pPr>
            <a:r>
              <a:rPr lang="en-US" dirty="0"/>
              <a:t>This is a web vulnerability where an attacker manipulates user input to access files or directories outside the intended web root directory.</a:t>
            </a:r>
          </a:p>
        </p:txBody>
      </p:sp>
      <p:pic>
        <p:nvPicPr>
          <p:cNvPr id="8" name="Picture 7">
            <a:extLst>
              <a:ext uri="{FF2B5EF4-FFF2-40B4-BE49-F238E27FC236}">
                <a16:creationId xmlns:a16="http://schemas.microsoft.com/office/drawing/2014/main" id="{4965D610-04F4-8A5A-F91B-8728F2F41B99}"/>
              </a:ext>
            </a:extLst>
          </p:cNvPr>
          <p:cNvPicPr>
            <a:picLocks noChangeAspect="1"/>
          </p:cNvPicPr>
          <p:nvPr/>
        </p:nvPicPr>
        <p:blipFill>
          <a:blip r:embed="rId3"/>
          <a:stretch>
            <a:fillRect/>
          </a:stretch>
        </p:blipFill>
        <p:spPr>
          <a:xfrm>
            <a:off x="5749979" y="264017"/>
            <a:ext cx="6442021" cy="4893328"/>
          </a:xfrm>
          <a:prstGeom prst="rect">
            <a:avLst/>
          </a:prstGeom>
        </p:spPr>
      </p:pic>
    </p:spTree>
    <p:extLst>
      <p:ext uri="{BB962C8B-B14F-4D97-AF65-F5344CB8AC3E}">
        <p14:creationId xmlns:p14="http://schemas.microsoft.com/office/powerpoint/2010/main" val="3777977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50E1-014E-2F32-5FE0-025C27322ADF}"/>
              </a:ext>
            </a:extLst>
          </p:cNvPr>
          <p:cNvSpPr>
            <a:spLocks noGrp="1"/>
          </p:cNvSpPr>
          <p:nvPr>
            <p:ph type="title"/>
          </p:nvPr>
        </p:nvSpPr>
        <p:spPr/>
        <p:txBody>
          <a:bodyPr/>
          <a:lstStyle/>
          <a:p>
            <a:r>
              <a:rPr lang="en-US" dirty="0"/>
              <a:t>Risk assessment and gap analysis</a:t>
            </a:r>
          </a:p>
        </p:txBody>
      </p:sp>
      <p:pic>
        <p:nvPicPr>
          <p:cNvPr id="6" name="Picture Placeholder 5" descr="A close-up of a wood grain">
            <a:extLst>
              <a:ext uri="{FF2B5EF4-FFF2-40B4-BE49-F238E27FC236}">
                <a16:creationId xmlns:a16="http://schemas.microsoft.com/office/drawing/2014/main" id="{503626A1-9E15-A048-4FD7-2D14DDE41628}"/>
              </a:ext>
            </a:extLst>
          </p:cNvPr>
          <p:cNvPicPr>
            <a:picLocks noGrp="1" noChangeAspect="1"/>
          </p:cNvPicPr>
          <p:nvPr>
            <p:ph type="pic" sz="quarter" idx="15"/>
          </p:nvPr>
        </p:nvPicPr>
        <p:blipFill>
          <a:blip r:embed="rId2" cstate="screen">
            <a:extLst>
              <a:ext uri="{28A0092B-C50C-407E-A947-70E740481C1C}">
                <a14:useLocalDpi xmlns:a14="http://schemas.microsoft.com/office/drawing/2010/main"/>
              </a:ext>
            </a:extLst>
          </a:blip>
          <a:srcRect/>
          <a:stretch>
            <a:fillRect/>
          </a:stretch>
        </p:blipFill>
        <p:spPr/>
      </p:pic>
      <p:sp>
        <p:nvSpPr>
          <p:cNvPr id="3" name="Content Placeholder 2">
            <a:extLst>
              <a:ext uri="{FF2B5EF4-FFF2-40B4-BE49-F238E27FC236}">
                <a16:creationId xmlns:a16="http://schemas.microsoft.com/office/drawing/2014/main" id="{A36B70B6-B9DD-8293-E045-C9E0BE21FEB2}"/>
              </a:ext>
            </a:extLst>
          </p:cNvPr>
          <p:cNvSpPr>
            <a:spLocks noGrp="1"/>
          </p:cNvSpPr>
          <p:nvPr>
            <p:ph sz="quarter" idx="14"/>
          </p:nvPr>
        </p:nvSpPr>
        <p:spPr/>
        <p:txBody>
          <a:bodyPr>
            <a:normAutofit/>
          </a:bodyPr>
          <a:lstStyle/>
          <a:p>
            <a:pPr marL="0" indent="0">
              <a:buNone/>
            </a:pPr>
            <a:r>
              <a:rPr lang="en-US" dirty="0"/>
              <a:t>Vulnerability scans using Nikto and OWASP ZAP identified several high-risk issues. Nmap revealed open ports potentially vulnerable to exploitation. Nikto flagged outdated software and misconfigurations. OWASP ZAP detected common web application vulnerabilities, including cross-site scripting and path traversal. These findings align with current cybersecurity trends, where attackers frequently exploit common web vulnerabilities, often using phishing campaigns or malware deployment. A gap analysis indicated that while baseline security controls exist, critical areas like patch management require improvement.</a:t>
            </a:r>
          </a:p>
        </p:txBody>
      </p:sp>
      <p:sp>
        <p:nvSpPr>
          <p:cNvPr id="7" name="Slide Number Placeholder 6">
            <a:extLst>
              <a:ext uri="{FF2B5EF4-FFF2-40B4-BE49-F238E27FC236}">
                <a16:creationId xmlns:a16="http://schemas.microsoft.com/office/drawing/2014/main" id="{3B2FBC74-35D9-C062-A1B7-A5F83C6DDE04}"/>
              </a:ext>
            </a:extLst>
          </p:cNvPr>
          <p:cNvSpPr>
            <a:spLocks noGrp="1"/>
          </p:cNvSpPr>
          <p:nvPr>
            <p:ph type="sldNum" sz="quarter" idx="12"/>
          </p:nvPr>
        </p:nvSpPr>
        <p:spPr/>
        <p:txBody>
          <a:bodyPr/>
          <a:lstStyle/>
          <a:p>
            <a:fld id="{CC057153-B650-4DEB-B370-79DDCFDCE934}" type="slidenum">
              <a:rPr lang="en-US" smtClean="0"/>
              <a:t>9</a:t>
            </a:fld>
            <a:endParaRPr lang="en-US" dirty="0"/>
          </a:p>
        </p:txBody>
      </p:sp>
    </p:spTree>
    <p:extLst>
      <p:ext uri="{BB962C8B-B14F-4D97-AF65-F5344CB8AC3E}">
        <p14:creationId xmlns:p14="http://schemas.microsoft.com/office/powerpoint/2010/main" val="187927555"/>
      </p:ext>
    </p:extLst>
  </p:cSld>
  <p:clrMapOvr>
    <a:masterClrMapping/>
  </p:clrMapOvr>
</p:sld>
</file>

<file path=ppt/theme/theme1.xml><?xml version="1.0" encoding="utf-8"?>
<a:theme xmlns:a="http://schemas.openxmlformats.org/drawingml/2006/main" name="OasisVTI">
  <a:themeElements>
    <a:clrScheme name="Oasis">
      <a:dk1>
        <a:srgbClr val="131313"/>
      </a:dk1>
      <a:lt1>
        <a:sysClr val="window" lastClr="FFFFFF"/>
      </a:lt1>
      <a:dk2>
        <a:srgbClr val="3D3C33"/>
      </a:dk2>
      <a:lt2>
        <a:srgbClr val="F0EDE6"/>
      </a:lt2>
      <a:accent1>
        <a:srgbClr val="A57361"/>
      </a:accent1>
      <a:accent2>
        <a:srgbClr val="BE8856"/>
      </a:accent2>
      <a:accent3>
        <a:srgbClr val="BD9075"/>
      </a:accent3>
      <a:accent4>
        <a:srgbClr val="939081"/>
      </a:accent4>
      <a:accent5>
        <a:srgbClr val="A16D4C"/>
      </a:accent5>
      <a:accent6>
        <a:srgbClr val="8C8662"/>
      </a:accent6>
      <a:hlink>
        <a:srgbClr val="A57361"/>
      </a:hlink>
      <a:folHlink>
        <a:srgbClr val="8C866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asis_win32_DN_V3" id="{65F5DFDA-B6D8-4F37-85B8-E95C858FA146}" vid="{998F2FB7-179B-41D4-99FF-60A4C828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038C17-BDB3-4721-A558-8B6A63F57535}">
  <ds:schemaRefs>
    <ds:schemaRef ds:uri="http://schemas.microsoft.com/sharepoint/v3/contenttype/forms"/>
  </ds:schemaRefs>
</ds:datastoreItem>
</file>

<file path=customXml/itemProps2.xml><?xml version="1.0" encoding="utf-8"?>
<ds:datastoreItem xmlns:ds="http://schemas.openxmlformats.org/officeDocument/2006/customXml" ds:itemID="{D4C70EC8-9E20-414A-9F27-409BF843879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EE88E53-1348-4048-BE11-4BFB7428CF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329</TotalTime>
  <Words>2024</Words>
  <Application>Microsoft Office PowerPoint</Application>
  <PresentationFormat>Widescreen</PresentationFormat>
  <Paragraphs>97</Paragraphs>
  <Slides>16</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Calibri</vt:lpstr>
      <vt:lpstr>Neue Haas Grotesk Text Pro</vt:lpstr>
      <vt:lpstr>Symbol</vt:lpstr>
      <vt:lpstr>OasisVTI</vt:lpstr>
      <vt:lpstr>Challenge Your Hacking Skills</vt:lpstr>
      <vt:lpstr>Explain how you plan, organize, and perform penetration testing on your Metasploitable 2 VM.</vt:lpstr>
      <vt:lpstr>Provide a brief summary of why a penetration test is valuable to an organization. </vt:lpstr>
      <vt:lpstr>Describe how you would handle failures in following procedures.</vt:lpstr>
      <vt:lpstr>Tools Used</vt:lpstr>
      <vt:lpstr>NMAP</vt:lpstr>
      <vt:lpstr>Nikto</vt:lpstr>
      <vt:lpstr>OWASP ZaP</vt:lpstr>
      <vt:lpstr>Risk assessment and gap analysis</vt:lpstr>
      <vt:lpstr>Countermeasures and expected results</vt:lpstr>
      <vt:lpstr>Strategies and system hardening for risk reduction</vt:lpstr>
      <vt:lpstr>Implemented changes</vt:lpstr>
      <vt:lpstr>Vulnerabilities impacted by the change</vt:lpstr>
      <vt:lpstr>Expected vs actual results</vt:lpstr>
      <vt:lpstr>Lessons learned</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 coon</dc:creator>
  <cp:lastModifiedBy>r coon</cp:lastModifiedBy>
  <cp:revision>2</cp:revision>
  <dcterms:created xsi:type="dcterms:W3CDTF">2013-07-15T20:26:40Z</dcterms:created>
  <dcterms:modified xsi:type="dcterms:W3CDTF">2025-05-01T03:05:02Z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